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sldIdLst>
    <p:sldId id="256" r:id="rId2"/>
    <p:sldId id="258" r:id="rId3"/>
    <p:sldId id="267" r:id="rId4"/>
    <p:sldId id="268" r:id="rId5"/>
    <p:sldId id="272" r:id="rId6"/>
    <p:sldId id="260" r:id="rId7"/>
    <p:sldId id="279" r:id="rId8"/>
    <p:sldId id="266" r:id="rId9"/>
    <p:sldId id="274" r:id="rId10"/>
    <p:sldId id="273" r:id="rId11"/>
    <p:sldId id="261" r:id="rId12"/>
    <p:sldId id="275" r:id="rId13"/>
    <p:sldId id="263" r:id="rId14"/>
    <p:sldId id="271" r:id="rId15"/>
    <p:sldId id="276" r:id="rId16"/>
    <p:sldId id="278" r:id="rId17"/>
    <p:sldId id="265" r:id="rId18"/>
    <p:sldId id="270" r:id="rId19"/>
    <p:sldId id="277" r:id="rId20"/>
    <p:sldId id="259" r:id="rId21"/>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51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2A9450-D4BA-48A6-B730-ABEB61213A58}" type="datetimeFigureOut">
              <a:rPr lang="cs-CZ" smtClean="0"/>
              <a:t>11.08.2019</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08EA6B-B596-43AD-8308-1867C684A649}" type="slidenum">
              <a:rPr lang="cs-CZ" smtClean="0"/>
              <a:t>‹#›</a:t>
            </a:fld>
            <a:endParaRPr lang="cs-CZ"/>
          </a:p>
        </p:txBody>
      </p:sp>
    </p:spTree>
    <p:extLst>
      <p:ext uri="{BB962C8B-B14F-4D97-AF65-F5344CB8AC3E}">
        <p14:creationId xmlns:p14="http://schemas.microsoft.com/office/powerpoint/2010/main" val="4294369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10AFA60E-7F44-45BD-94E8-ACB6C316D474}" type="datetime1">
              <a:rPr lang="cs-CZ" smtClean="0"/>
              <a:t>11.08.2019</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AD2D0F1-144A-47CA-A188-8C605C6B9324}" type="slidenum">
              <a:rPr lang="cs-CZ" smtClean="0"/>
              <a:t>‹#›</a:t>
            </a:fld>
            <a:endParaRPr lang="cs-CZ"/>
          </a:p>
        </p:txBody>
      </p:sp>
    </p:spTree>
    <p:extLst>
      <p:ext uri="{BB962C8B-B14F-4D97-AF65-F5344CB8AC3E}">
        <p14:creationId xmlns:p14="http://schemas.microsoft.com/office/powerpoint/2010/main" val="3565954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DACA1762-B7D6-446E-AA71-EB011F4CD49B}" type="datetime1">
              <a:rPr lang="cs-CZ" smtClean="0"/>
              <a:t>11.08.2019</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AD2D0F1-144A-47CA-A188-8C605C6B9324}" type="slidenum">
              <a:rPr lang="cs-CZ" smtClean="0"/>
              <a:t>‹#›</a:t>
            </a:fld>
            <a:endParaRPr lang="cs-CZ"/>
          </a:p>
        </p:txBody>
      </p:sp>
    </p:spTree>
    <p:extLst>
      <p:ext uri="{BB962C8B-B14F-4D97-AF65-F5344CB8AC3E}">
        <p14:creationId xmlns:p14="http://schemas.microsoft.com/office/powerpoint/2010/main" val="573355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C2A4E57C-D9DD-4E85-A5CD-43E7C92753EC}" type="datetime1">
              <a:rPr lang="cs-CZ" smtClean="0"/>
              <a:t>11.08.2019</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AD2D0F1-144A-47CA-A188-8C605C6B9324}" type="slidenum">
              <a:rPr lang="cs-CZ" smtClean="0"/>
              <a:t>‹#›</a:t>
            </a:fld>
            <a:endParaRPr lang="cs-CZ"/>
          </a:p>
        </p:txBody>
      </p:sp>
    </p:spTree>
    <p:extLst>
      <p:ext uri="{BB962C8B-B14F-4D97-AF65-F5344CB8AC3E}">
        <p14:creationId xmlns:p14="http://schemas.microsoft.com/office/powerpoint/2010/main" val="2437545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0B3FC5CA-EB3E-47FD-8B8F-55C61F3136D4}" type="datetime1">
              <a:rPr lang="cs-CZ" smtClean="0"/>
              <a:t>11.08.2019</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AD2D0F1-144A-47CA-A188-8C605C6B9324}" type="slidenum">
              <a:rPr lang="cs-CZ" smtClean="0"/>
              <a:t>‹#›</a:t>
            </a:fld>
            <a:endParaRPr lang="cs-CZ"/>
          </a:p>
        </p:txBody>
      </p:sp>
    </p:spTree>
    <p:extLst>
      <p:ext uri="{BB962C8B-B14F-4D97-AF65-F5344CB8AC3E}">
        <p14:creationId xmlns:p14="http://schemas.microsoft.com/office/powerpoint/2010/main" val="2788253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594E9836-B787-4500-8209-ED26A6C0AFA3}" type="datetime1">
              <a:rPr lang="cs-CZ" smtClean="0"/>
              <a:t>11.08.2019</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AD2D0F1-144A-47CA-A188-8C605C6B9324}" type="slidenum">
              <a:rPr lang="cs-CZ" smtClean="0"/>
              <a:t>‹#›</a:t>
            </a:fld>
            <a:endParaRPr lang="cs-CZ"/>
          </a:p>
        </p:txBody>
      </p:sp>
    </p:spTree>
    <p:extLst>
      <p:ext uri="{BB962C8B-B14F-4D97-AF65-F5344CB8AC3E}">
        <p14:creationId xmlns:p14="http://schemas.microsoft.com/office/powerpoint/2010/main" val="879692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A23B9DE5-8E90-45BF-A623-B7E3602CE210}" type="datetime1">
              <a:rPr lang="cs-CZ" smtClean="0"/>
              <a:t>11.08.2019</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AD2D0F1-144A-47CA-A188-8C605C6B9324}" type="slidenum">
              <a:rPr lang="cs-CZ" smtClean="0"/>
              <a:t>‹#›</a:t>
            </a:fld>
            <a:endParaRPr lang="cs-CZ"/>
          </a:p>
        </p:txBody>
      </p:sp>
    </p:spTree>
    <p:extLst>
      <p:ext uri="{BB962C8B-B14F-4D97-AF65-F5344CB8AC3E}">
        <p14:creationId xmlns:p14="http://schemas.microsoft.com/office/powerpoint/2010/main" val="1401823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F672BBA8-E376-4463-ACF7-3CEBE0BDEB04}" type="datetime1">
              <a:rPr lang="cs-CZ" smtClean="0"/>
              <a:t>11.08.2019</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2AD2D0F1-144A-47CA-A188-8C605C6B9324}" type="slidenum">
              <a:rPr lang="cs-CZ" smtClean="0"/>
              <a:t>‹#›</a:t>
            </a:fld>
            <a:endParaRPr lang="cs-CZ"/>
          </a:p>
        </p:txBody>
      </p:sp>
    </p:spTree>
    <p:extLst>
      <p:ext uri="{BB962C8B-B14F-4D97-AF65-F5344CB8AC3E}">
        <p14:creationId xmlns:p14="http://schemas.microsoft.com/office/powerpoint/2010/main" val="3366228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8342E015-4AD0-436E-8E01-4B636FC3CB2E}" type="datetime1">
              <a:rPr lang="cs-CZ" smtClean="0"/>
              <a:t>11.08.2019</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AD2D0F1-144A-47CA-A188-8C605C6B9324}" type="slidenum">
              <a:rPr lang="cs-CZ" smtClean="0"/>
              <a:t>‹#›</a:t>
            </a:fld>
            <a:endParaRPr lang="cs-CZ"/>
          </a:p>
        </p:txBody>
      </p:sp>
    </p:spTree>
    <p:extLst>
      <p:ext uri="{BB962C8B-B14F-4D97-AF65-F5344CB8AC3E}">
        <p14:creationId xmlns:p14="http://schemas.microsoft.com/office/powerpoint/2010/main" val="3396298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14854FE3-E63D-4E66-AC0D-7475731FFA57}" type="datetime1">
              <a:rPr lang="cs-CZ" smtClean="0"/>
              <a:t>11.08.2019</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2AD2D0F1-144A-47CA-A188-8C605C6B9324}" type="slidenum">
              <a:rPr lang="cs-CZ" smtClean="0"/>
              <a:t>‹#›</a:t>
            </a:fld>
            <a:endParaRPr lang="cs-CZ"/>
          </a:p>
        </p:txBody>
      </p:sp>
    </p:spTree>
    <p:extLst>
      <p:ext uri="{BB962C8B-B14F-4D97-AF65-F5344CB8AC3E}">
        <p14:creationId xmlns:p14="http://schemas.microsoft.com/office/powerpoint/2010/main" val="842656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4AADC8F4-12AE-40A3-A1B1-297F309E37F0}" type="datetime1">
              <a:rPr lang="cs-CZ" smtClean="0"/>
              <a:t>11.08.2019</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AD2D0F1-144A-47CA-A188-8C605C6B9324}" type="slidenum">
              <a:rPr lang="cs-CZ" smtClean="0"/>
              <a:t>‹#›</a:t>
            </a:fld>
            <a:endParaRPr lang="cs-CZ"/>
          </a:p>
        </p:txBody>
      </p:sp>
    </p:spTree>
    <p:extLst>
      <p:ext uri="{BB962C8B-B14F-4D97-AF65-F5344CB8AC3E}">
        <p14:creationId xmlns:p14="http://schemas.microsoft.com/office/powerpoint/2010/main" val="3250098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BA9B358B-4D44-409E-9016-13E4711AF471}" type="datetime1">
              <a:rPr lang="cs-CZ" smtClean="0"/>
              <a:t>11.08.2019</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AD2D0F1-144A-47CA-A188-8C605C6B9324}" type="slidenum">
              <a:rPr lang="cs-CZ" smtClean="0"/>
              <a:t>‹#›</a:t>
            </a:fld>
            <a:endParaRPr lang="cs-CZ"/>
          </a:p>
        </p:txBody>
      </p:sp>
    </p:spTree>
    <p:extLst>
      <p:ext uri="{BB962C8B-B14F-4D97-AF65-F5344CB8AC3E}">
        <p14:creationId xmlns:p14="http://schemas.microsoft.com/office/powerpoint/2010/main" val="163433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CA2952-94A9-446F-906D-519367D59D05}" type="datetime1">
              <a:rPr lang="cs-CZ" smtClean="0"/>
              <a:t>11.08.2019</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D2D0F1-144A-47CA-A188-8C605C6B9324}" type="slidenum">
              <a:rPr lang="cs-CZ" smtClean="0"/>
              <a:t>‹#›</a:t>
            </a:fld>
            <a:endParaRPr lang="cs-CZ"/>
          </a:p>
        </p:txBody>
      </p:sp>
    </p:spTree>
    <p:extLst>
      <p:ext uri="{BB962C8B-B14F-4D97-AF65-F5344CB8AC3E}">
        <p14:creationId xmlns:p14="http://schemas.microsoft.com/office/powerpoint/2010/main" val="21698493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1628801"/>
            <a:ext cx="7772400" cy="1728191"/>
          </a:xfrm>
        </p:spPr>
        <p:txBody>
          <a:bodyPr>
            <a:normAutofit/>
          </a:bodyPr>
          <a:lstStyle/>
          <a:p>
            <a:r>
              <a:rPr lang="cs-CZ" sz="3600" dirty="0" err="1"/>
              <a:t>Frege’s</a:t>
            </a:r>
            <a:r>
              <a:rPr lang="cs-CZ" sz="3600" dirty="0"/>
              <a:t> </a:t>
            </a:r>
            <a:r>
              <a:rPr lang="cs-CZ" sz="3600" dirty="0" err="1"/>
              <a:t>attitude</a:t>
            </a:r>
            <a:r>
              <a:rPr lang="cs-CZ" sz="3600" dirty="0"/>
              <a:t> </a:t>
            </a:r>
            <a:r>
              <a:rPr lang="cs-CZ" sz="3600" dirty="0" err="1"/>
              <a:t>towards</a:t>
            </a:r>
            <a:r>
              <a:rPr lang="cs-CZ" sz="3600" dirty="0"/>
              <a:t> </a:t>
            </a:r>
            <a:r>
              <a:rPr lang="cs-CZ" sz="3600" dirty="0" err="1" smtClean="0"/>
              <a:t>sets</a:t>
            </a:r>
            <a:endParaRPr lang="cs-CZ" sz="3600" dirty="0"/>
          </a:p>
        </p:txBody>
      </p:sp>
      <p:sp>
        <p:nvSpPr>
          <p:cNvPr id="3" name="Podnadpis 2"/>
          <p:cNvSpPr>
            <a:spLocks noGrp="1"/>
          </p:cNvSpPr>
          <p:nvPr>
            <p:ph type="subTitle" idx="1"/>
          </p:nvPr>
        </p:nvSpPr>
        <p:spPr/>
        <p:txBody>
          <a:bodyPr>
            <a:normAutofit/>
          </a:bodyPr>
          <a:lstStyle/>
          <a:p>
            <a:r>
              <a:rPr lang="cs-CZ" sz="2400" dirty="0" smtClean="0">
                <a:solidFill>
                  <a:schemeClr val="tx1"/>
                </a:solidFill>
              </a:rPr>
              <a:t>Marta Vlasáková</a:t>
            </a:r>
            <a:r>
              <a:rPr lang="cs-CZ" sz="2800" dirty="0" smtClean="0">
                <a:solidFill>
                  <a:schemeClr val="tx1"/>
                </a:solidFill>
              </a:rPr>
              <a:t> </a:t>
            </a:r>
          </a:p>
          <a:p>
            <a:r>
              <a:rPr lang="cs-CZ" sz="1800" dirty="0" err="1" smtClean="0">
                <a:solidFill>
                  <a:schemeClr val="tx1"/>
                </a:solidFill>
              </a:rPr>
              <a:t>The</a:t>
            </a:r>
            <a:r>
              <a:rPr lang="cs-CZ" sz="1800" dirty="0" smtClean="0">
                <a:solidFill>
                  <a:schemeClr val="tx1"/>
                </a:solidFill>
              </a:rPr>
              <a:t> Czech </a:t>
            </a:r>
            <a:r>
              <a:rPr lang="cs-CZ" sz="1800" dirty="0" err="1" smtClean="0">
                <a:solidFill>
                  <a:schemeClr val="tx1"/>
                </a:solidFill>
              </a:rPr>
              <a:t>Academy</a:t>
            </a:r>
            <a:r>
              <a:rPr lang="cs-CZ" sz="1800" dirty="0" smtClean="0">
                <a:solidFill>
                  <a:schemeClr val="tx1"/>
                </a:solidFill>
              </a:rPr>
              <a:t> </a:t>
            </a:r>
            <a:r>
              <a:rPr lang="cs-CZ" sz="1800" dirty="0" err="1" smtClean="0">
                <a:solidFill>
                  <a:schemeClr val="tx1"/>
                </a:solidFill>
              </a:rPr>
              <a:t>of</a:t>
            </a:r>
            <a:r>
              <a:rPr lang="cs-CZ" sz="1800" dirty="0" smtClean="0">
                <a:solidFill>
                  <a:schemeClr val="tx1"/>
                </a:solidFill>
              </a:rPr>
              <a:t> </a:t>
            </a:r>
            <a:r>
              <a:rPr lang="cs-CZ" sz="1800" dirty="0" err="1" smtClean="0">
                <a:solidFill>
                  <a:schemeClr val="tx1"/>
                </a:solidFill>
              </a:rPr>
              <a:t>Sciences</a:t>
            </a:r>
            <a:r>
              <a:rPr lang="cs-CZ" sz="1800" dirty="0" smtClean="0">
                <a:solidFill>
                  <a:schemeClr val="tx1"/>
                </a:solidFill>
              </a:rPr>
              <a:t>, Institute </a:t>
            </a:r>
            <a:r>
              <a:rPr lang="cs-CZ" sz="1800" dirty="0" err="1" smtClean="0">
                <a:solidFill>
                  <a:schemeClr val="tx1"/>
                </a:solidFill>
              </a:rPr>
              <a:t>of</a:t>
            </a:r>
            <a:r>
              <a:rPr lang="cs-CZ" sz="1800" dirty="0" smtClean="0">
                <a:solidFill>
                  <a:schemeClr val="tx1"/>
                </a:solidFill>
              </a:rPr>
              <a:t> </a:t>
            </a:r>
            <a:r>
              <a:rPr lang="cs-CZ" sz="1800" dirty="0" err="1" smtClean="0">
                <a:solidFill>
                  <a:schemeClr val="tx1"/>
                </a:solidFill>
              </a:rPr>
              <a:t>Philosophy</a:t>
            </a:r>
            <a:r>
              <a:rPr lang="cs-CZ" sz="1800" dirty="0" smtClean="0">
                <a:solidFill>
                  <a:schemeClr val="tx1"/>
                </a:solidFill>
              </a:rPr>
              <a:t>, </a:t>
            </a:r>
            <a:r>
              <a:rPr lang="cs-CZ" sz="1800" dirty="0" err="1" smtClean="0">
                <a:solidFill>
                  <a:schemeClr val="tx1"/>
                </a:solidFill>
              </a:rPr>
              <a:t>Deparment</a:t>
            </a:r>
            <a:r>
              <a:rPr lang="cs-CZ" sz="1800" dirty="0" smtClean="0">
                <a:solidFill>
                  <a:schemeClr val="tx1"/>
                </a:solidFill>
              </a:rPr>
              <a:t> </a:t>
            </a:r>
            <a:r>
              <a:rPr lang="cs-CZ" sz="1800" dirty="0" err="1" smtClean="0">
                <a:solidFill>
                  <a:schemeClr val="tx1"/>
                </a:solidFill>
              </a:rPr>
              <a:t>of</a:t>
            </a:r>
            <a:r>
              <a:rPr lang="cs-CZ" sz="1800" dirty="0" smtClean="0">
                <a:solidFill>
                  <a:schemeClr val="tx1"/>
                </a:solidFill>
              </a:rPr>
              <a:t> </a:t>
            </a:r>
            <a:r>
              <a:rPr lang="cs-CZ" sz="1800" dirty="0" err="1" smtClean="0">
                <a:solidFill>
                  <a:schemeClr val="tx1"/>
                </a:solidFill>
              </a:rPr>
              <a:t>Logic</a:t>
            </a:r>
            <a:endParaRPr lang="cs-CZ" sz="1800" dirty="0">
              <a:solidFill>
                <a:schemeClr val="tx1"/>
              </a:solidFill>
            </a:endParaRPr>
          </a:p>
        </p:txBody>
      </p:sp>
    </p:spTree>
    <p:extLst>
      <p:ext uri="{BB962C8B-B14F-4D97-AF65-F5344CB8AC3E}">
        <p14:creationId xmlns:p14="http://schemas.microsoft.com/office/powerpoint/2010/main" val="40364854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706090"/>
          </a:xfrm>
        </p:spPr>
        <p:txBody>
          <a:bodyPr>
            <a:normAutofit fontScale="90000"/>
          </a:bodyPr>
          <a:lstStyle/>
          <a:p>
            <a:endParaRPr lang="cs-CZ" dirty="0"/>
          </a:p>
        </p:txBody>
      </p:sp>
      <p:sp>
        <p:nvSpPr>
          <p:cNvPr id="3" name="Zástupný symbol pro obsah 2"/>
          <p:cNvSpPr>
            <a:spLocks noGrp="1"/>
          </p:cNvSpPr>
          <p:nvPr>
            <p:ph idx="1"/>
          </p:nvPr>
        </p:nvSpPr>
        <p:spPr>
          <a:xfrm>
            <a:off x="457200" y="1412777"/>
            <a:ext cx="8229600" cy="3888431"/>
          </a:xfrm>
        </p:spPr>
        <p:txBody>
          <a:bodyPr>
            <a:normAutofit fontScale="92500" lnSpcReduction="10000"/>
          </a:bodyPr>
          <a:lstStyle/>
          <a:p>
            <a:pPr marL="0" lvl="0" indent="0">
              <a:buNone/>
            </a:pPr>
            <a:r>
              <a:rPr lang="en-GB" sz="2000" dirty="0" smtClean="0"/>
              <a:t>„</a:t>
            </a:r>
            <a:r>
              <a:rPr lang="en-GB" sz="2000" dirty="0">
                <a:sym typeface="Symbol"/>
              </a:rPr>
              <a:t></a:t>
            </a:r>
            <a:r>
              <a:rPr lang="en-GB" sz="2000" dirty="0" err="1"/>
              <a:t>I</a:t>
            </a:r>
            <a:r>
              <a:rPr lang="en-GB" sz="2000" dirty="0" err="1">
                <a:sym typeface="Symbol"/>
              </a:rPr>
              <a:t></a:t>
            </a:r>
            <a:r>
              <a:rPr lang="en-GB" sz="2000" dirty="0" err="1"/>
              <a:t>t</a:t>
            </a:r>
            <a:r>
              <a:rPr lang="en-GB" sz="2000" dirty="0"/>
              <a:t> is precisely by the notation that uses ‚x‘ to indicate a number indefinitely that we are led to the right conception. People call x the argument, and recognize the same function again in ‚2 . 1</a:t>
            </a:r>
            <a:r>
              <a:rPr lang="en-GB" sz="2000" baseline="30000" dirty="0"/>
              <a:t>3</a:t>
            </a:r>
            <a:r>
              <a:rPr lang="en-GB" sz="2000" dirty="0"/>
              <a:t> + 1‘, ‚2 . 4</a:t>
            </a:r>
            <a:r>
              <a:rPr lang="en-GB" sz="2000" baseline="30000" dirty="0"/>
              <a:t>3</a:t>
            </a:r>
            <a:r>
              <a:rPr lang="en-GB" sz="2000" dirty="0"/>
              <a:t> + 4‘, 2 . 5</a:t>
            </a:r>
            <a:r>
              <a:rPr lang="en-GB" sz="2000" baseline="30000" dirty="0"/>
              <a:t>3</a:t>
            </a:r>
            <a:r>
              <a:rPr lang="en-GB" sz="2000" dirty="0"/>
              <a:t> + 5‘ only with different arguments, viz. 1, 4, and 5. From this we may discern that it is the common element of these expressions that contains the essential peculiarity of a function; i.e. what is present in ‘2 . x</a:t>
            </a:r>
            <a:r>
              <a:rPr lang="en-GB" sz="2000" baseline="30000" dirty="0"/>
              <a:t>3</a:t>
            </a:r>
            <a:r>
              <a:rPr lang="en-GB" sz="2000" dirty="0"/>
              <a:t> + x’ over and above the letter ‘x’. We could write this somewhat as follows: ‘2 . ( </a:t>
            </a:r>
            <a:r>
              <a:rPr lang="en-GB" sz="2000" dirty="0" smtClean="0"/>
              <a:t>)</a:t>
            </a:r>
            <a:r>
              <a:rPr lang="en-GB" sz="2000" baseline="30000" dirty="0" smtClean="0"/>
              <a:t>3</a:t>
            </a:r>
            <a:r>
              <a:rPr lang="en-GB" sz="2000" dirty="0" smtClean="0"/>
              <a:t> </a:t>
            </a:r>
            <a:r>
              <a:rPr lang="en-GB" sz="2000" dirty="0"/>
              <a:t>+ ( )’”</a:t>
            </a:r>
            <a:r>
              <a:rPr lang="en-GB" sz="1600" dirty="0"/>
              <a:t> </a:t>
            </a:r>
            <a:endParaRPr lang="cs-CZ" sz="1600" dirty="0"/>
          </a:p>
          <a:p>
            <a:pPr marL="0" lvl="0" indent="0">
              <a:buNone/>
            </a:pPr>
            <a:r>
              <a:rPr lang="cs-CZ" sz="1400" dirty="0" err="1"/>
              <a:t>Function</a:t>
            </a:r>
            <a:r>
              <a:rPr lang="cs-CZ" sz="1400" dirty="0"/>
              <a:t> and </a:t>
            </a:r>
            <a:r>
              <a:rPr lang="cs-CZ" sz="1400" dirty="0" err="1"/>
              <a:t>Concept</a:t>
            </a:r>
            <a:endParaRPr lang="cs-CZ" sz="1400" dirty="0"/>
          </a:p>
          <a:p>
            <a:pPr marL="0" indent="0">
              <a:buNone/>
            </a:pPr>
            <a:endParaRPr lang="cs-CZ" sz="1600" dirty="0"/>
          </a:p>
          <a:p>
            <a:pPr marL="0" indent="0">
              <a:buNone/>
            </a:pPr>
            <a:r>
              <a:rPr lang="cs-CZ" sz="2000" dirty="0" smtClean="0"/>
              <a:t>„</a:t>
            </a:r>
            <a:r>
              <a:rPr lang="en-GB" sz="2000" dirty="0" smtClean="0"/>
              <a:t>For instance, if I say ‚the function 2</a:t>
            </a:r>
            <a:r>
              <a:rPr lang="cs-CZ" sz="2000" dirty="0" smtClean="0"/>
              <a:t> </a:t>
            </a:r>
            <a:r>
              <a:rPr lang="en-GB" sz="2000" dirty="0" smtClean="0"/>
              <a:t>.</a:t>
            </a:r>
            <a:r>
              <a:rPr lang="cs-CZ" sz="2000" dirty="0" smtClean="0"/>
              <a:t> </a:t>
            </a:r>
            <a:r>
              <a:rPr lang="en-GB" sz="2000" dirty="0" smtClean="0"/>
              <a:t>x</a:t>
            </a:r>
            <a:r>
              <a:rPr lang="en-GB" sz="2000" baseline="30000" dirty="0" smtClean="0"/>
              <a:t>3</a:t>
            </a:r>
            <a:r>
              <a:rPr lang="en-GB" sz="2000" dirty="0" smtClean="0"/>
              <a:t> + x‘, x must not be considered as belonging to the function; this letter only serves to </a:t>
            </a:r>
            <a:r>
              <a:rPr lang="en-GB" sz="2000" b="1" dirty="0" smtClean="0"/>
              <a:t>indicate the kind of supplementation that is needed</a:t>
            </a:r>
            <a:r>
              <a:rPr lang="en-GB" sz="2000" dirty="0" smtClean="0"/>
              <a:t>; it enables one to recognize the places where the sign for the argument must go in.“</a:t>
            </a:r>
          </a:p>
          <a:p>
            <a:pPr marL="0" indent="0">
              <a:buNone/>
            </a:pPr>
            <a:r>
              <a:rPr lang="cs-CZ" sz="1400" dirty="0" err="1" smtClean="0"/>
              <a:t>Function</a:t>
            </a:r>
            <a:r>
              <a:rPr lang="cs-CZ" sz="1400" dirty="0" smtClean="0"/>
              <a:t> </a:t>
            </a:r>
            <a:r>
              <a:rPr lang="cs-CZ" sz="1400" dirty="0"/>
              <a:t>and </a:t>
            </a:r>
            <a:r>
              <a:rPr lang="cs-CZ" sz="1400" dirty="0" err="1" smtClean="0"/>
              <a:t>Concept</a:t>
            </a:r>
            <a:endParaRPr lang="cs-CZ" sz="1400" dirty="0" smtClean="0"/>
          </a:p>
          <a:p>
            <a:pPr marL="0" indent="0">
              <a:buNone/>
            </a:pPr>
            <a:endParaRPr lang="cs-CZ" sz="1400" dirty="0"/>
          </a:p>
          <a:p>
            <a:pPr marL="0" indent="0">
              <a:buNone/>
            </a:pPr>
            <a:endParaRPr lang="cs-CZ" sz="2000" dirty="0"/>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AD2D0F1-144A-47CA-A188-8C605C6B9324}" type="slidenum">
              <a:rPr lang="cs-CZ" smtClean="0"/>
              <a:t>10</a:t>
            </a:fld>
            <a:endParaRPr lang="cs-CZ"/>
          </a:p>
        </p:txBody>
      </p:sp>
    </p:spTree>
    <p:extLst>
      <p:ext uri="{BB962C8B-B14F-4D97-AF65-F5344CB8AC3E}">
        <p14:creationId xmlns:p14="http://schemas.microsoft.com/office/powerpoint/2010/main" val="38249556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1"/>
          </p:nvPr>
        </p:nvSpPr>
        <p:spPr/>
        <p:txBody>
          <a:bodyPr/>
          <a:lstStyle/>
          <a:p>
            <a:endParaRPr lang="cs-CZ" dirty="0"/>
          </a:p>
        </p:txBody>
      </p:sp>
      <p:sp>
        <p:nvSpPr>
          <p:cNvPr id="5" name="Zástupný symbol pro číslo snímku 4"/>
          <p:cNvSpPr>
            <a:spLocks noGrp="1"/>
          </p:cNvSpPr>
          <p:nvPr>
            <p:ph type="sldNum" sz="quarter" idx="12"/>
          </p:nvPr>
        </p:nvSpPr>
        <p:spPr/>
        <p:txBody>
          <a:bodyPr/>
          <a:lstStyle/>
          <a:p>
            <a:fld id="{2AD2D0F1-144A-47CA-A188-8C605C6B9324}" type="slidenum">
              <a:rPr lang="cs-CZ" smtClean="0"/>
              <a:t>11</a:t>
            </a:fld>
            <a:endParaRPr lang="cs-CZ"/>
          </a:p>
        </p:txBody>
      </p:sp>
      <p:sp>
        <p:nvSpPr>
          <p:cNvPr id="3" name="Zástupný symbol pro obsah 2"/>
          <p:cNvSpPr>
            <a:spLocks noGrp="1"/>
          </p:cNvSpPr>
          <p:nvPr>
            <p:ph idx="4294967295"/>
          </p:nvPr>
        </p:nvSpPr>
        <p:spPr>
          <a:xfrm>
            <a:off x="467544" y="548680"/>
            <a:ext cx="8229600" cy="5616624"/>
          </a:xfrm>
        </p:spPr>
        <p:txBody>
          <a:bodyPr anchor="ctr" anchorCtr="1">
            <a:normAutofit fontScale="32500" lnSpcReduction="20000"/>
          </a:bodyPr>
          <a:lstStyle/>
          <a:p>
            <a:pPr marL="0" indent="0">
              <a:buNone/>
            </a:pPr>
            <a:r>
              <a:rPr lang="en-GB" sz="6200" dirty="0" smtClean="0"/>
              <a:t>„Now just as functions are fundamentally different from objects, so also functions whose arguments are and must be functions are fundamentally different from functions whose arguments are objects and cannot be anything else. I call the latter first-level, the former second-level, functions.“ </a:t>
            </a:r>
          </a:p>
          <a:p>
            <a:pPr marL="0" indent="0">
              <a:buNone/>
            </a:pPr>
            <a:r>
              <a:rPr lang="en-GB" sz="4800" dirty="0" smtClean="0"/>
              <a:t>Function and Concept</a:t>
            </a:r>
            <a:endParaRPr lang="cs-CZ" sz="4800" dirty="0" smtClean="0"/>
          </a:p>
          <a:p>
            <a:pPr marL="0" indent="0">
              <a:buNone/>
            </a:pPr>
            <a:endParaRPr lang="en-GB" sz="4800" dirty="0" smtClean="0"/>
          </a:p>
          <a:p>
            <a:pPr marL="0" indent="0">
              <a:buNone/>
            </a:pPr>
            <a:endParaRPr lang="cs-CZ" sz="1100" dirty="0" smtClean="0"/>
          </a:p>
          <a:p>
            <a:pPr marL="0" lvl="0" indent="0">
              <a:buNone/>
            </a:pPr>
            <a:r>
              <a:rPr lang="en-GB" sz="6200" dirty="0" smtClean="0"/>
              <a:t>“the behaviour of the concept is essentially predicative, even where something is being said about it; (…) second-level concepts, which concepts fall under, are essentially different from first-level concepts, which objects fall under. (…). </a:t>
            </a:r>
            <a:r>
              <a:rPr lang="en-GB" sz="6200" b="1" dirty="0" smtClean="0"/>
              <a:t>I do not want to say it is false to say concerning an object what is said (…) concerning a concept; I want to say it is impossible, senseless, to do</a:t>
            </a:r>
            <a:r>
              <a:rPr lang="cs-CZ" sz="6200" b="1" dirty="0" smtClean="0"/>
              <a:t> so</a:t>
            </a:r>
            <a:r>
              <a:rPr lang="en-GB" sz="6200" dirty="0" smtClean="0"/>
              <a:t>”</a:t>
            </a:r>
            <a:r>
              <a:rPr lang="cs-CZ" sz="6200" dirty="0" smtClean="0"/>
              <a:t>.</a:t>
            </a:r>
          </a:p>
          <a:p>
            <a:pPr marL="0" lvl="0" indent="0">
              <a:spcAft>
                <a:spcPts val="600"/>
              </a:spcAft>
              <a:buNone/>
            </a:pPr>
            <a:r>
              <a:rPr lang="cs-CZ" sz="4800" dirty="0" err="1" smtClean="0"/>
              <a:t>Concept</a:t>
            </a:r>
            <a:r>
              <a:rPr lang="cs-CZ" sz="4800" dirty="0" smtClean="0"/>
              <a:t> and </a:t>
            </a:r>
            <a:r>
              <a:rPr lang="cs-CZ" sz="4800" dirty="0" err="1" smtClean="0"/>
              <a:t>Object</a:t>
            </a:r>
            <a:endParaRPr lang="cs-CZ" sz="4800" dirty="0" smtClean="0"/>
          </a:p>
          <a:p>
            <a:pPr marL="0" lvl="0" indent="0">
              <a:spcAft>
                <a:spcPts val="600"/>
              </a:spcAft>
              <a:buNone/>
            </a:pPr>
            <a:endParaRPr lang="cs-CZ" sz="4800" dirty="0"/>
          </a:p>
          <a:p>
            <a:pPr marL="0" lvl="0" indent="0">
              <a:spcAft>
                <a:spcPts val="600"/>
              </a:spcAft>
              <a:buNone/>
            </a:pPr>
            <a:endParaRPr lang="cs-CZ" sz="6200" b="1" dirty="0" smtClean="0"/>
          </a:p>
          <a:p>
            <a:pPr marL="0" lvl="0" indent="0">
              <a:spcAft>
                <a:spcPts val="600"/>
              </a:spcAft>
              <a:buNone/>
            </a:pPr>
            <a:r>
              <a:rPr lang="cs-CZ" sz="6200" dirty="0" smtClean="0"/>
              <a:t>„</a:t>
            </a:r>
            <a:r>
              <a:rPr lang="en-US" sz="6200" dirty="0" smtClean="0"/>
              <a:t>Frege </a:t>
            </a:r>
            <a:r>
              <a:rPr lang="cs-CZ" sz="6200" dirty="0" smtClean="0"/>
              <a:t>(…)</a:t>
            </a:r>
            <a:r>
              <a:rPr lang="en-US" sz="6200" dirty="0" smtClean="0"/>
              <a:t> </a:t>
            </a:r>
            <a:r>
              <a:rPr lang="en-US" sz="6200" dirty="0"/>
              <a:t>construed a general term as </a:t>
            </a:r>
            <a:r>
              <a:rPr lang="cs-CZ" sz="6200" i="1" dirty="0" err="1" smtClean="0"/>
              <a:t>namin</a:t>
            </a:r>
            <a:r>
              <a:rPr lang="en-US" sz="6200" i="1" dirty="0" smtClean="0"/>
              <a:t>g</a:t>
            </a:r>
            <a:r>
              <a:rPr lang="en-US" sz="6200" dirty="0" smtClean="0"/>
              <a:t> </a:t>
            </a:r>
            <a:r>
              <a:rPr lang="en-US" sz="6200" dirty="0"/>
              <a:t>its extension </a:t>
            </a:r>
            <a:r>
              <a:rPr lang="cs-CZ" sz="6200" dirty="0"/>
              <a:t>-</a:t>
            </a:r>
            <a:r>
              <a:rPr lang="en-US" sz="6200" dirty="0" smtClean="0"/>
              <a:t> </a:t>
            </a:r>
            <a:r>
              <a:rPr lang="en-US" sz="6200" dirty="0"/>
              <a:t>the class of all things of which the term is true </a:t>
            </a:r>
            <a:r>
              <a:rPr lang="cs-CZ" sz="6200" dirty="0" smtClean="0"/>
              <a:t>-</a:t>
            </a:r>
            <a:r>
              <a:rPr lang="en-US" sz="6200" dirty="0" smtClean="0"/>
              <a:t> </a:t>
            </a:r>
            <a:r>
              <a:rPr lang="en-US" sz="6200" dirty="0"/>
              <a:t>and he </a:t>
            </a:r>
            <a:r>
              <a:rPr lang="en-US" sz="6200" dirty="0" smtClean="0"/>
              <a:t>construed </a:t>
            </a:r>
            <a:r>
              <a:rPr lang="en-US" sz="6200" dirty="0"/>
              <a:t>a statement as naming its truth value</a:t>
            </a:r>
            <a:r>
              <a:rPr lang="en-US" sz="6200" dirty="0" smtClean="0"/>
              <a:t>.</a:t>
            </a:r>
            <a:r>
              <a:rPr lang="cs-CZ" sz="6200" dirty="0" smtClean="0"/>
              <a:t>“</a:t>
            </a:r>
          </a:p>
          <a:p>
            <a:pPr marL="0" lvl="0" indent="0">
              <a:spcAft>
                <a:spcPts val="600"/>
              </a:spcAft>
              <a:buNone/>
            </a:pPr>
            <a:r>
              <a:rPr lang="cs-CZ" sz="4900" dirty="0" err="1" smtClean="0"/>
              <a:t>Quine</a:t>
            </a:r>
            <a:r>
              <a:rPr lang="cs-CZ" sz="4900" dirty="0" smtClean="0"/>
              <a:t>, </a:t>
            </a:r>
            <a:r>
              <a:rPr lang="cs-CZ" sz="4900" dirty="0" err="1" smtClean="0"/>
              <a:t>Semantics</a:t>
            </a:r>
            <a:r>
              <a:rPr lang="cs-CZ" sz="4900" dirty="0" smtClean="0"/>
              <a:t> and </a:t>
            </a:r>
            <a:r>
              <a:rPr lang="cs-CZ" sz="4900" dirty="0" err="1" smtClean="0"/>
              <a:t>Abstract</a:t>
            </a:r>
            <a:r>
              <a:rPr lang="cs-CZ" sz="4900" dirty="0" smtClean="0"/>
              <a:t> </a:t>
            </a:r>
            <a:r>
              <a:rPr lang="cs-CZ" sz="4900" dirty="0" err="1" smtClean="0"/>
              <a:t>Objects</a:t>
            </a:r>
            <a:r>
              <a:rPr lang="en-US" sz="4900" dirty="0" smtClean="0"/>
              <a:t> </a:t>
            </a:r>
            <a:endParaRPr lang="cs-CZ" sz="4900" dirty="0" smtClean="0"/>
          </a:p>
        </p:txBody>
      </p:sp>
    </p:spTree>
    <p:extLst>
      <p:ext uri="{BB962C8B-B14F-4D97-AF65-F5344CB8AC3E}">
        <p14:creationId xmlns:p14="http://schemas.microsoft.com/office/powerpoint/2010/main" val="35453385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a:xfrm>
            <a:off x="457200" y="274638"/>
            <a:ext cx="8229600" cy="346050"/>
          </a:xfrm>
        </p:spPr>
        <p:txBody>
          <a:bodyPr>
            <a:normAutofit fontScale="90000"/>
          </a:bodyPr>
          <a:lstStyle/>
          <a:p>
            <a:endParaRPr lang="cs-CZ" dirty="0"/>
          </a:p>
        </p:txBody>
      </p:sp>
      <p:sp>
        <p:nvSpPr>
          <p:cNvPr id="5" name="Zástupný symbol pro obsah 4"/>
          <p:cNvSpPr>
            <a:spLocks noGrp="1"/>
          </p:cNvSpPr>
          <p:nvPr>
            <p:ph idx="1"/>
          </p:nvPr>
        </p:nvSpPr>
        <p:spPr>
          <a:xfrm>
            <a:off x="457200" y="476672"/>
            <a:ext cx="8229600" cy="5904656"/>
          </a:xfrm>
        </p:spPr>
        <p:txBody>
          <a:bodyPr>
            <a:normAutofit fontScale="62500" lnSpcReduction="20000"/>
          </a:bodyPr>
          <a:lstStyle/>
          <a:p>
            <a:pPr marL="0" lvl="0" indent="0">
              <a:spcAft>
                <a:spcPts val="600"/>
              </a:spcAft>
              <a:buNone/>
            </a:pPr>
            <a:r>
              <a:rPr lang="en-GB" dirty="0"/>
              <a:t>„For example, the sense of the phrase ‚the number 2‘ does not hold together with that of the expression ‚the concept </a:t>
            </a:r>
            <a:r>
              <a:rPr lang="en-GB" i="1" dirty="0"/>
              <a:t>prime number</a:t>
            </a:r>
            <a:r>
              <a:rPr lang="en-GB" dirty="0"/>
              <a:t>‘</a:t>
            </a:r>
            <a:r>
              <a:rPr lang="cs-CZ" dirty="0"/>
              <a:t> </a:t>
            </a:r>
            <a:r>
              <a:rPr lang="en-GB" dirty="0" err="1"/>
              <a:t>withou</a:t>
            </a:r>
            <a:r>
              <a:rPr lang="cs-CZ" dirty="0"/>
              <a:t>t</a:t>
            </a:r>
            <a:r>
              <a:rPr lang="en-GB" dirty="0"/>
              <a:t> a link. We apply such a link in the sentence ‚the number 2 falls under the concept </a:t>
            </a:r>
            <a:r>
              <a:rPr lang="en-GB" i="1" dirty="0"/>
              <a:t>prime nu</a:t>
            </a:r>
            <a:r>
              <a:rPr lang="cs-CZ" i="1" dirty="0"/>
              <a:t>m</a:t>
            </a:r>
            <a:r>
              <a:rPr lang="en-GB" i="1" dirty="0"/>
              <a:t>be</a:t>
            </a:r>
            <a:r>
              <a:rPr lang="cs-CZ" i="1" dirty="0"/>
              <a:t>r</a:t>
            </a:r>
            <a:r>
              <a:rPr lang="en-GB" dirty="0"/>
              <a:t>‘; it is contained in the words ‚falls under‘, which need to be completed in two ways – by a subject and an accusative; and only because their sense is thus ‚unsaturated‘ are they capable of serving as a link. Only when they have been supplemented in this twofold respect do we get a complete sense, a thought. I say that what such words or phrases mean is a relation. We now get the same difficulty for the relation that we were trying to avoid for the concept. For the words ‚the relation of an object to the concept it falls under‘ designate not a relation but an object; and the three proper names ‚the number 2‘, ‚the concept </a:t>
            </a:r>
            <a:r>
              <a:rPr lang="en-GB" i="1" dirty="0"/>
              <a:t>prime number</a:t>
            </a:r>
            <a:r>
              <a:rPr lang="en-GB" dirty="0"/>
              <a:t>‘, ‚the relation of an object </a:t>
            </a:r>
            <a:r>
              <a:rPr lang="cs-CZ" dirty="0"/>
              <a:t>to</a:t>
            </a:r>
            <a:r>
              <a:rPr lang="en-GB" dirty="0"/>
              <a:t> a concept it falls under‘ , hold aloof from one another just as much as the first two do by themselves; however we put </a:t>
            </a:r>
            <a:r>
              <a:rPr lang="cs-CZ" dirty="0" err="1"/>
              <a:t>th</a:t>
            </a:r>
            <a:r>
              <a:rPr lang="en-GB" dirty="0" err="1"/>
              <a:t>em</a:t>
            </a:r>
            <a:r>
              <a:rPr lang="en-GB" dirty="0"/>
              <a:t> together, we get no sentence. It is thus easy for us to see that the difficulty arising from the ‚</a:t>
            </a:r>
            <a:r>
              <a:rPr lang="en-GB" dirty="0" err="1"/>
              <a:t>unsaturatedness</a:t>
            </a:r>
            <a:r>
              <a:rPr lang="en-GB" dirty="0"/>
              <a:t>‘ of one part of the thought can indeed be shifted, but not avoided.“</a:t>
            </a:r>
            <a:endParaRPr lang="cs-CZ" dirty="0"/>
          </a:p>
          <a:p>
            <a:pPr marL="0" lvl="0" indent="0">
              <a:buNone/>
            </a:pPr>
            <a:r>
              <a:rPr lang="cs-CZ" sz="2200" dirty="0" err="1"/>
              <a:t>Concept</a:t>
            </a:r>
            <a:r>
              <a:rPr lang="cs-CZ" sz="2200" dirty="0"/>
              <a:t> and </a:t>
            </a:r>
            <a:r>
              <a:rPr lang="cs-CZ" sz="2200" dirty="0" err="1" smtClean="0"/>
              <a:t>Object</a:t>
            </a:r>
            <a:endParaRPr lang="cs-CZ" sz="2200" dirty="0" smtClean="0"/>
          </a:p>
          <a:p>
            <a:pPr marL="0" lvl="0" indent="0">
              <a:buNone/>
            </a:pPr>
            <a:endParaRPr lang="cs-CZ" sz="2200" dirty="0"/>
          </a:p>
          <a:p>
            <a:pPr marL="0" lvl="0" indent="0">
              <a:buNone/>
            </a:pPr>
            <a:r>
              <a:rPr lang="cs-CZ" dirty="0" smtClean="0"/>
              <a:t>„</a:t>
            </a:r>
            <a:r>
              <a:rPr lang="en-GB" dirty="0" smtClean="0"/>
              <a:t>concepts can have identical extensions without themselves coin</a:t>
            </a:r>
            <a:r>
              <a:rPr lang="cs-CZ" smtClean="0"/>
              <a:t>c</a:t>
            </a:r>
            <a:r>
              <a:rPr lang="en-GB" smtClean="0"/>
              <a:t>iding</a:t>
            </a:r>
            <a:r>
              <a:rPr lang="cs-CZ" dirty="0" smtClean="0"/>
              <a:t>.“ </a:t>
            </a:r>
          </a:p>
          <a:p>
            <a:pPr marL="0" lvl="0" indent="0">
              <a:buNone/>
            </a:pPr>
            <a:r>
              <a:rPr lang="cs-CZ" sz="2200" dirty="0" err="1" smtClean="0"/>
              <a:t>Concept</a:t>
            </a:r>
            <a:r>
              <a:rPr lang="cs-CZ" sz="2200" dirty="0" smtClean="0"/>
              <a:t> and </a:t>
            </a:r>
            <a:r>
              <a:rPr lang="cs-CZ" sz="2200" dirty="0" err="1" smtClean="0"/>
              <a:t>Object</a:t>
            </a:r>
            <a:endParaRPr lang="cs-CZ" sz="2200" dirty="0"/>
          </a:p>
          <a:p>
            <a:endParaRPr lang="cs-CZ" dirty="0"/>
          </a:p>
        </p:txBody>
      </p:sp>
      <p:sp>
        <p:nvSpPr>
          <p:cNvPr id="2" name="Zástupný symbol pro zápatí 1"/>
          <p:cNvSpPr>
            <a:spLocks noGrp="1"/>
          </p:cNvSpPr>
          <p:nvPr>
            <p:ph type="ftr" sz="quarter" idx="11"/>
          </p:nvPr>
        </p:nvSpPr>
        <p:spPr/>
        <p:txBody>
          <a:bodyPr/>
          <a:lstStyle/>
          <a:p>
            <a:endParaRPr lang="cs-CZ"/>
          </a:p>
        </p:txBody>
      </p:sp>
      <p:sp>
        <p:nvSpPr>
          <p:cNvPr id="3" name="Zástupný symbol pro číslo snímku 2"/>
          <p:cNvSpPr>
            <a:spLocks noGrp="1"/>
          </p:cNvSpPr>
          <p:nvPr>
            <p:ph type="sldNum" sz="quarter" idx="12"/>
          </p:nvPr>
        </p:nvSpPr>
        <p:spPr/>
        <p:txBody>
          <a:bodyPr/>
          <a:lstStyle/>
          <a:p>
            <a:fld id="{2AD2D0F1-144A-47CA-A188-8C605C6B9324}" type="slidenum">
              <a:rPr lang="cs-CZ" smtClean="0"/>
              <a:t>12</a:t>
            </a:fld>
            <a:endParaRPr lang="cs-CZ"/>
          </a:p>
        </p:txBody>
      </p:sp>
    </p:spTree>
    <p:extLst>
      <p:ext uri="{BB962C8B-B14F-4D97-AF65-F5344CB8AC3E}">
        <p14:creationId xmlns:p14="http://schemas.microsoft.com/office/powerpoint/2010/main" val="14819506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274042"/>
          </a:xfrm>
        </p:spPr>
        <p:txBody>
          <a:bodyPr>
            <a:normAutofit fontScale="90000"/>
          </a:bodyPr>
          <a:lstStyle/>
          <a:p>
            <a:endParaRPr lang="cs-CZ" dirty="0"/>
          </a:p>
        </p:txBody>
      </p:sp>
      <p:sp>
        <p:nvSpPr>
          <p:cNvPr id="3" name="Zástupný symbol pro obsah 2"/>
          <p:cNvSpPr>
            <a:spLocks noGrp="1"/>
          </p:cNvSpPr>
          <p:nvPr>
            <p:ph idx="1"/>
          </p:nvPr>
        </p:nvSpPr>
        <p:spPr>
          <a:xfrm>
            <a:off x="467544" y="620688"/>
            <a:ext cx="8229600" cy="6120680"/>
          </a:xfrm>
        </p:spPr>
        <p:txBody>
          <a:bodyPr>
            <a:normAutofit fontScale="70000" lnSpcReduction="20000"/>
          </a:bodyPr>
          <a:lstStyle/>
          <a:p>
            <a:pPr marL="0" indent="0">
              <a:buNone/>
            </a:pPr>
            <a:r>
              <a:rPr lang="en-GB" sz="2800" dirty="0"/>
              <a:t>“I turn first to the paradoxes of set theory. They arise because a concept, e.g. fixed star, is connected with something that is called the set of fixed stars, which appears to be determined by the concept – and determined as an object. I thus think of the objects falling under the concept fixed star combined into a whole, which I construe as an object and designate by a proper name, ’the set of fixed stars’. This transformation of a concept into an object is </a:t>
            </a:r>
            <a:r>
              <a:rPr lang="en-GB" sz="2800" b="1" dirty="0"/>
              <a:t>inadmissible</a:t>
            </a:r>
            <a:r>
              <a:rPr lang="en-GB" sz="2800" dirty="0"/>
              <a:t>; for the set of fixed stars only seems to be an object; in truth there is </a:t>
            </a:r>
            <a:r>
              <a:rPr lang="en-GB" sz="2800" b="1" dirty="0"/>
              <a:t>no such object at all</a:t>
            </a:r>
            <a:r>
              <a:rPr lang="en-GB" sz="2800" dirty="0" smtClean="0"/>
              <a:t>.“</a:t>
            </a:r>
            <a:endParaRPr lang="cs-CZ" sz="2800" dirty="0" smtClean="0"/>
          </a:p>
          <a:p>
            <a:pPr marL="0" indent="0">
              <a:buNone/>
            </a:pPr>
            <a:endParaRPr lang="cs-CZ" sz="2000" dirty="0" smtClean="0"/>
          </a:p>
          <a:p>
            <a:pPr marL="0" indent="0">
              <a:buNone/>
            </a:pPr>
            <a:endParaRPr lang="cs-CZ" sz="2000" dirty="0" smtClean="0"/>
          </a:p>
          <a:p>
            <a:pPr marL="0" indent="0">
              <a:buNone/>
            </a:pPr>
            <a:r>
              <a:rPr lang="en-GB" sz="2800" dirty="0"/>
              <a:t>“The expressions ‘the extension of F’ seems naturalized by reason of its manifold employment and certified by science, so that one does not think it necessary to examine it more closely; but experience has shown how easily this can get one into a morass. I am among those who have suffered this fate. When I tried to place number theory on scientific foundations, I found such an expression very convenient. While I sometimes had slight doubts during the execution of the work, I paid no attention to them. And so it happened that after the completion of the </a:t>
            </a:r>
            <a:r>
              <a:rPr lang="en-GB" sz="2800" i="1" dirty="0"/>
              <a:t>Basic Laws of Arithmetic </a:t>
            </a:r>
            <a:r>
              <a:rPr lang="en-GB" sz="2800" dirty="0"/>
              <a:t>the whole edifice collapsed around me. Such an event should be a warning not only to oneself but also to others. We must set up a warning sign visible from afar: let no one imagine that he can transform a concept into an object</a:t>
            </a:r>
            <a:r>
              <a:rPr lang="en-GB" sz="2800" dirty="0" smtClean="0"/>
              <a:t>.”</a:t>
            </a:r>
            <a:endParaRPr lang="cs-CZ" sz="2800" dirty="0" smtClean="0"/>
          </a:p>
          <a:p>
            <a:pPr marL="0" indent="0">
              <a:buNone/>
            </a:pPr>
            <a:r>
              <a:rPr lang="de-DE" sz="2000" dirty="0"/>
              <a:t>Frege, G.: </a:t>
            </a:r>
            <a:r>
              <a:rPr lang="cs-CZ" sz="2000" dirty="0" err="1"/>
              <a:t>Frege</a:t>
            </a:r>
            <a:r>
              <a:rPr lang="cs-CZ" sz="2000" dirty="0"/>
              <a:t> </a:t>
            </a:r>
            <a:r>
              <a:rPr lang="cs-CZ" sz="2000" dirty="0" err="1"/>
              <a:t>an</a:t>
            </a:r>
            <a:r>
              <a:rPr lang="cs-CZ" sz="2000" dirty="0"/>
              <a:t> </a:t>
            </a:r>
            <a:r>
              <a:rPr lang="cs-CZ" sz="2000" dirty="0" err="1"/>
              <a:t>Hönigswald</a:t>
            </a:r>
            <a:r>
              <a:rPr lang="cs-CZ" sz="2000" dirty="0"/>
              <a:t>, </a:t>
            </a:r>
            <a:r>
              <a:rPr lang="de-DE" sz="2000" i="1" dirty="0"/>
              <a:t>Wissenschaftlicher Briefwechsel</a:t>
            </a:r>
            <a:r>
              <a:rPr lang="cs-CZ" sz="2000" dirty="0"/>
              <a:t>,</a:t>
            </a:r>
            <a:r>
              <a:rPr lang="de-DE" sz="2000" dirty="0"/>
              <a:t> Felix Meiner Verlag, Hamburg</a:t>
            </a:r>
            <a:r>
              <a:rPr lang="cs-CZ" sz="2000" dirty="0"/>
              <a:t> </a:t>
            </a:r>
            <a:r>
              <a:rPr lang="cs-CZ" sz="2000" dirty="0" smtClean="0"/>
              <a:t>1976</a:t>
            </a:r>
            <a:endParaRPr lang="cs-CZ" sz="2000" dirty="0"/>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AD2D0F1-144A-47CA-A188-8C605C6B9324}" type="slidenum">
              <a:rPr lang="cs-CZ" smtClean="0"/>
              <a:t>13</a:t>
            </a:fld>
            <a:endParaRPr lang="cs-CZ"/>
          </a:p>
        </p:txBody>
      </p:sp>
    </p:spTree>
    <p:extLst>
      <p:ext uri="{BB962C8B-B14F-4D97-AF65-F5344CB8AC3E}">
        <p14:creationId xmlns:p14="http://schemas.microsoft.com/office/powerpoint/2010/main" val="12211097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778098"/>
          </a:xfrm>
        </p:spPr>
        <p:txBody>
          <a:bodyPr/>
          <a:lstStyle/>
          <a:p>
            <a:endParaRPr lang="cs-CZ" dirty="0"/>
          </a:p>
        </p:txBody>
      </p:sp>
      <p:sp>
        <p:nvSpPr>
          <p:cNvPr id="3" name="Zástupný symbol pro obsah 2"/>
          <p:cNvSpPr>
            <a:spLocks noGrp="1"/>
          </p:cNvSpPr>
          <p:nvPr>
            <p:ph idx="1"/>
          </p:nvPr>
        </p:nvSpPr>
        <p:spPr>
          <a:xfrm>
            <a:off x="467544" y="1988841"/>
            <a:ext cx="8229600" cy="3528392"/>
          </a:xfrm>
        </p:spPr>
        <p:txBody>
          <a:bodyPr>
            <a:normAutofit/>
          </a:bodyPr>
          <a:lstStyle/>
          <a:p>
            <a:pPr marL="0" indent="0">
              <a:buNone/>
            </a:pPr>
            <a:r>
              <a:rPr lang="en-GB" sz="2000" dirty="0"/>
              <a:t>“In my fashion of regarding concepts as functions, we can treat the principal parts of Logic without speaking of classes, as I have done in my </a:t>
            </a:r>
            <a:r>
              <a:rPr lang="en-GB" sz="2000" i="1" dirty="0" err="1"/>
              <a:t>Begriffsschrift</a:t>
            </a:r>
            <a:r>
              <a:rPr lang="en-GB" sz="2000" dirty="0"/>
              <a:t>, and that difficulty does not then come into consideration. (…) The difficulties which are bound up with the use of classes vanish if we only deal with objects, concepts and relations, and this is possible in the fundamental part of Logic.“</a:t>
            </a:r>
            <a:endParaRPr lang="cs-CZ" sz="2000" dirty="0"/>
          </a:p>
          <a:p>
            <a:pPr marL="0" indent="0">
              <a:buNone/>
            </a:pPr>
            <a:r>
              <a:rPr lang="de-DE" sz="1400" dirty="0"/>
              <a:t>Wissenschaftlicher Briefwechsel </a:t>
            </a:r>
            <a:endParaRPr lang="cs-CZ" sz="1400" dirty="0" smtClean="0"/>
          </a:p>
          <a:p>
            <a:pPr marL="0" indent="0">
              <a:buNone/>
            </a:pPr>
            <a:endParaRPr lang="cs-CZ" sz="1900" dirty="0">
              <a:sym typeface="Symbol"/>
            </a:endParaRPr>
          </a:p>
          <a:p>
            <a:pPr marL="0" indent="0">
              <a:buNone/>
            </a:pPr>
            <a:r>
              <a:rPr lang="en-GB" sz="2000" dirty="0"/>
              <a:t>“Set theory in ruins. My concept-script in the main not dependent on it.” </a:t>
            </a:r>
            <a:endParaRPr lang="cs-CZ" sz="2000" dirty="0"/>
          </a:p>
          <a:p>
            <a:pPr marL="0" indent="0">
              <a:buNone/>
            </a:pPr>
            <a:r>
              <a:rPr lang="de-DE" sz="1400" dirty="0" smtClean="0"/>
              <a:t>On </a:t>
            </a:r>
            <a:r>
              <a:rPr lang="de-DE" sz="1400" dirty="0" err="1"/>
              <a:t>Schoenflies</a:t>
            </a:r>
            <a:r>
              <a:rPr lang="de-DE" sz="1400" dirty="0"/>
              <a:t>: Die logischen Paradoxien der Mengenlehre</a:t>
            </a:r>
            <a:endParaRPr lang="cs-CZ" sz="1400" dirty="0"/>
          </a:p>
          <a:p>
            <a:endParaRPr lang="cs-CZ" dirty="0"/>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AD2D0F1-144A-47CA-A188-8C605C6B9324}" type="slidenum">
              <a:rPr lang="cs-CZ" smtClean="0"/>
              <a:t>14</a:t>
            </a:fld>
            <a:endParaRPr lang="cs-CZ"/>
          </a:p>
        </p:txBody>
      </p:sp>
      <p:sp>
        <p:nvSpPr>
          <p:cNvPr id="6" name="Obdélník 5"/>
          <p:cNvSpPr/>
          <p:nvPr/>
        </p:nvSpPr>
        <p:spPr>
          <a:xfrm>
            <a:off x="755576" y="1386691"/>
            <a:ext cx="7452320" cy="369332"/>
          </a:xfrm>
          <a:prstGeom prst="rect">
            <a:avLst/>
          </a:prstGeom>
        </p:spPr>
        <p:txBody>
          <a:bodyPr wrap="square">
            <a:spAutoFit/>
          </a:bodyPr>
          <a:lstStyle/>
          <a:p>
            <a:endParaRPr lang="cs-CZ" dirty="0"/>
          </a:p>
        </p:txBody>
      </p:sp>
    </p:spTree>
    <p:extLst>
      <p:ext uri="{BB962C8B-B14F-4D97-AF65-F5344CB8AC3E}">
        <p14:creationId xmlns:p14="http://schemas.microsoft.com/office/powerpoint/2010/main" val="14032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a:xfrm>
            <a:off x="457200" y="1600201"/>
            <a:ext cx="8229600" cy="4205064"/>
          </a:xfrm>
        </p:spPr>
        <p:txBody>
          <a:bodyPr>
            <a:normAutofit fontScale="77500" lnSpcReduction="20000"/>
          </a:bodyPr>
          <a:lstStyle/>
          <a:p>
            <a:pPr marL="0" indent="0">
              <a:buNone/>
            </a:pPr>
            <a:r>
              <a:rPr lang="cs-CZ" sz="2600" dirty="0" err="1" smtClean="0"/>
              <a:t>Axioms</a:t>
            </a:r>
            <a:r>
              <a:rPr lang="cs-CZ" sz="2600" dirty="0" smtClean="0"/>
              <a:t> </a:t>
            </a:r>
            <a:r>
              <a:rPr lang="cs-CZ" sz="2600" dirty="0" err="1" smtClean="0"/>
              <a:t>of</a:t>
            </a:r>
            <a:r>
              <a:rPr lang="cs-CZ" sz="2600" dirty="0" smtClean="0"/>
              <a:t> </a:t>
            </a:r>
            <a:r>
              <a:rPr lang="cs-CZ" sz="2600" i="1" dirty="0" err="1" smtClean="0"/>
              <a:t>Begriffsschrift</a:t>
            </a:r>
            <a:r>
              <a:rPr lang="cs-CZ" sz="2600" dirty="0" smtClean="0"/>
              <a:t> (</a:t>
            </a:r>
            <a:r>
              <a:rPr lang="cs-CZ" sz="2600" dirty="0" err="1" smtClean="0"/>
              <a:t>Concept</a:t>
            </a:r>
            <a:r>
              <a:rPr lang="cs-CZ" sz="2600" dirty="0" smtClean="0"/>
              <a:t> </a:t>
            </a:r>
            <a:r>
              <a:rPr lang="cs-CZ" sz="2600" dirty="0" err="1" smtClean="0"/>
              <a:t>Script</a:t>
            </a:r>
            <a:r>
              <a:rPr lang="cs-CZ" sz="2600" dirty="0" smtClean="0"/>
              <a:t>):</a:t>
            </a:r>
          </a:p>
          <a:p>
            <a:pPr marL="0" indent="0">
              <a:buNone/>
            </a:pPr>
            <a:endParaRPr lang="cs-CZ" sz="2600" dirty="0"/>
          </a:p>
          <a:p>
            <a:pPr marL="0" indent="0">
              <a:buNone/>
            </a:pPr>
            <a:r>
              <a:rPr lang="cs-CZ" sz="2600" dirty="0" smtClean="0"/>
              <a:t>A </a:t>
            </a:r>
            <a:r>
              <a:rPr lang="cs-CZ" sz="2600" dirty="0">
                <a:sym typeface="Symbol"/>
              </a:rPr>
              <a:t></a:t>
            </a:r>
            <a:r>
              <a:rPr lang="cs-CZ" sz="2600" dirty="0"/>
              <a:t> (B </a:t>
            </a:r>
            <a:r>
              <a:rPr lang="cs-CZ" sz="2600" dirty="0">
                <a:sym typeface="Symbol"/>
              </a:rPr>
              <a:t></a:t>
            </a:r>
            <a:r>
              <a:rPr lang="cs-CZ" sz="2600" dirty="0"/>
              <a:t> A)</a:t>
            </a:r>
          </a:p>
          <a:p>
            <a:pPr marL="0" indent="0">
              <a:buNone/>
            </a:pPr>
            <a:r>
              <a:rPr lang="cs-CZ" sz="2600" dirty="0"/>
              <a:t>(C </a:t>
            </a:r>
            <a:r>
              <a:rPr lang="cs-CZ" sz="2600" dirty="0">
                <a:sym typeface="Symbol"/>
              </a:rPr>
              <a:t></a:t>
            </a:r>
            <a:r>
              <a:rPr lang="cs-CZ" sz="2600" dirty="0"/>
              <a:t> (B </a:t>
            </a:r>
            <a:r>
              <a:rPr lang="cs-CZ" sz="2600" dirty="0">
                <a:sym typeface="Symbol"/>
              </a:rPr>
              <a:t></a:t>
            </a:r>
            <a:r>
              <a:rPr lang="cs-CZ" sz="2600" dirty="0"/>
              <a:t> A)) </a:t>
            </a:r>
            <a:r>
              <a:rPr lang="cs-CZ" sz="2600" dirty="0">
                <a:sym typeface="Symbol"/>
              </a:rPr>
              <a:t></a:t>
            </a:r>
            <a:r>
              <a:rPr lang="cs-CZ" sz="2600" dirty="0"/>
              <a:t> ((C </a:t>
            </a:r>
            <a:r>
              <a:rPr lang="cs-CZ" sz="2600" dirty="0">
                <a:sym typeface="Symbol"/>
              </a:rPr>
              <a:t></a:t>
            </a:r>
            <a:r>
              <a:rPr lang="cs-CZ" sz="2600" dirty="0"/>
              <a:t> B) </a:t>
            </a:r>
            <a:r>
              <a:rPr lang="cs-CZ" sz="2600" dirty="0">
                <a:sym typeface="Symbol"/>
              </a:rPr>
              <a:t></a:t>
            </a:r>
            <a:r>
              <a:rPr lang="cs-CZ" sz="2600" dirty="0"/>
              <a:t> (C </a:t>
            </a:r>
            <a:r>
              <a:rPr lang="cs-CZ" sz="2600" dirty="0">
                <a:sym typeface="Symbol"/>
              </a:rPr>
              <a:t></a:t>
            </a:r>
            <a:r>
              <a:rPr lang="cs-CZ" sz="2600" dirty="0"/>
              <a:t> A))</a:t>
            </a:r>
          </a:p>
          <a:p>
            <a:pPr marL="0" indent="0">
              <a:buNone/>
            </a:pPr>
            <a:r>
              <a:rPr lang="cs-CZ" sz="2600" dirty="0"/>
              <a:t>(D </a:t>
            </a:r>
            <a:r>
              <a:rPr lang="cs-CZ" sz="2600" dirty="0">
                <a:sym typeface="Symbol"/>
              </a:rPr>
              <a:t></a:t>
            </a:r>
            <a:r>
              <a:rPr lang="cs-CZ" sz="2600" dirty="0"/>
              <a:t> (B </a:t>
            </a:r>
            <a:r>
              <a:rPr lang="cs-CZ" sz="2600" dirty="0">
                <a:sym typeface="Symbol"/>
              </a:rPr>
              <a:t></a:t>
            </a:r>
            <a:r>
              <a:rPr lang="cs-CZ" sz="2600" dirty="0"/>
              <a:t> A)) </a:t>
            </a:r>
            <a:r>
              <a:rPr lang="cs-CZ" sz="2600" dirty="0">
                <a:sym typeface="Symbol"/>
              </a:rPr>
              <a:t></a:t>
            </a:r>
            <a:r>
              <a:rPr lang="cs-CZ" sz="2600" dirty="0"/>
              <a:t> (B </a:t>
            </a:r>
            <a:r>
              <a:rPr lang="cs-CZ" sz="2600" dirty="0">
                <a:sym typeface="Symbol"/>
              </a:rPr>
              <a:t></a:t>
            </a:r>
            <a:r>
              <a:rPr lang="cs-CZ" sz="2600" dirty="0"/>
              <a:t> (D </a:t>
            </a:r>
            <a:r>
              <a:rPr lang="cs-CZ" sz="2600" dirty="0">
                <a:sym typeface="Symbol"/>
              </a:rPr>
              <a:t></a:t>
            </a:r>
            <a:r>
              <a:rPr lang="cs-CZ" sz="2600" dirty="0"/>
              <a:t> A))</a:t>
            </a:r>
          </a:p>
          <a:p>
            <a:pPr marL="0" indent="0">
              <a:buNone/>
            </a:pPr>
            <a:r>
              <a:rPr lang="cs-CZ" sz="2600" dirty="0"/>
              <a:t>(B </a:t>
            </a:r>
            <a:r>
              <a:rPr lang="cs-CZ" sz="2600" dirty="0">
                <a:sym typeface="Symbol"/>
              </a:rPr>
              <a:t></a:t>
            </a:r>
            <a:r>
              <a:rPr lang="cs-CZ" sz="2600" dirty="0"/>
              <a:t> A) </a:t>
            </a:r>
            <a:r>
              <a:rPr lang="cs-CZ" sz="2600" dirty="0">
                <a:sym typeface="Symbol"/>
              </a:rPr>
              <a:t></a:t>
            </a:r>
            <a:r>
              <a:rPr lang="cs-CZ" sz="2600" dirty="0"/>
              <a:t> (</a:t>
            </a:r>
            <a:r>
              <a:rPr lang="cs-CZ" sz="2600" dirty="0">
                <a:sym typeface="Symbol"/>
              </a:rPr>
              <a:t></a:t>
            </a:r>
            <a:r>
              <a:rPr lang="cs-CZ" sz="2600" dirty="0"/>
              <a:t>A </a:t>
            </a:r>
            <a:r>
              <a:rPr lang="cs-CZ" sz="2600" dirty="0">
                <a:sym typeface="Symbol"/>
              </a:rPr>
              <a:t></a:t>
            </a:r>
            <a:r>
              <a:rPr lang="cs-CZ" sz="2600" dirty="0"/>
              <a:t> </a:t>
            </a:r>
            <a:r>
              <a:rPr lang="cs-CZ" sz="2600" dirty="0">
                <a:sym typeface="Symbol"/>
              </a:rPr>
              <a:t></a:t>
            </a:r>
            <a:r>
              <a:rPr lang="cs-CZ" sz="2600" dirty="0"/>
              <a:t>B)</a:t>
            </a:r>
          </a:p>
          <a:p>
            <a:pPr marL="0" indent="0">
              <a:buNone/>
            </a:pPr>
            <a:r>
              <a:rPr lang="cs-CZ" sz="2600" dirty="0">
                <a:sym typeface="Symbol"/>
              </a:rPr>
              <a:t></a:t>
            </a:r>
            <a:r>
              <a:rPr lang="cs-CZ" sz="2600" dirty="0"/>
              <a:t>A </a:t>
            </a:r>
            <a:r>
              <a:rPr lang="cs-CZ" sz="2600" dirty="0">
                <a:sym typeface="Symbol"/>
              </a:rPr>
              <a:t></a:t>
            </a:r>
            <a:r>
              <a:rPr lang="cs-CZ" sz="2600" dirty="0"/>
              <a:t> A</a:t>
            </a:r>
          </a:p>
          <a:p>
            <a:pPr marL="0" indent="0">
              <a:buNone/>
            </a:pPr>
            <a:r>
              <a:rPr lang="cs-CZ" sz="2600" dirty="0"/>
              <a:t>A </a:t>
            </a:r>
            <a:r>
              <a:rPr lang="cs-CZ" sz="2600" dirty="0">
                <a:sym typeface="Symbol"/>
              </a:rPr>
              <a:t></a:t>
            </a:r>
            <a:r>
              <a:rPr lang="cs-CZ" sz="2600" dirty="0"/>
              <a:t> </a:t>
            </a:r>
            <a:r>
              <a:rPr lang="cs-CZ" sz="2600" dirty="0">
                <a:sym typeface="Symbol"/>
              </a:rPr>
              <a:t></a:t>
            </a:r>
            <a:r>
              <a:rPr lang="cs-CZ" sz="2600" dirty="0"/>
              <a:t>A</a:t>
            </a:r>
          </a:p>
          <a:p>
            <a:pPr marL="0" indent="0">
              <a:buNone/>
            </a:pPr>
            <a:r>
              <a:rPr lang="cs-CZ" sz="2600" dirty="0"/>
              <a:t>c </a:t>
            </a:r>
            <a:r>
              <a:rPr lang="cs-CZ" sz="2600" dirty="0">
                <a:sym typeface="Symbol"/>
              </a:rPr>
              <a:t></a:t>
            </a:r>
            <a:r>
              <a:rPr lang="cs-CZ" sz="2600" dirty="0"/>
              <a:t> d </a:t>
            </a:r>
            <a:r>
              <a:rPr lang="cs-CZ" sz="2600" dirty="0">
                <a:sym typeface="Symbol"/>
              </a:rPr>
              <a:t></a:t>
            </a:r>
            <a:r>
              <a:rPr lang="cs-CZ" sz="2600" dirty="0"/>
              <a:t> (f(c) </a:t>
            </a:r>
            <a:r>
              <a:rPr lang="cs-CZ" sz="2600" dirty="0">
                <a:sym typeface="Symbol"/>
              </a:rPr>
              <a:t></a:t>
            </a:r>
            <a:r>
              <a:rPr lang="cs-CZ" sz="2600" dirty="0"/>
              <a:t> f(d))</a:t>
            </a:r>
          </a:p>
          <a:p>
            <a:pPr marL="0" indent="0">
              <a:buNone/>
            </a:pPr>
            <a:r>
              <a:rPr lang="cs-CZ" sz="2600" dirty="0"/>
              <a:t>c </a:t>
            </a:r>
            <a:r>
              <a:rPr lang="cs-CZ" sz="2600" dirty="0">
                <a:sym typeface="Symbol"/>
              </a:rPr>
              <a:t></a:t>
            </a:r>
            <a:r>
              <a:rPr lang="cs-CZ" sz="2600" dirty="0"/>
              <a:t> c</a:t>
            </a:r>
          </a:p>
          <a:p>
            <a:pPr marL="0" indent="0">
              <a:buNone/>
            </a:pPr>
            <a:r>
              <a:rPr lang="cs-CZ" sz="2600" dirty="0">
                <a:sym typeface="Symbol"/>
              </a:rPr>
              <a:t></a:t>
            </a:r>
            <a:r>
              <a:rPr lang="cs-CZ" sz="2600" dirty="0"/>
              <a:t>x f(x) </a:t>
            </a:r>
            <a:r>
              <a:rPr lang="cs-CZ" sz="2600" dirty="0">
                <a:sym typeface="Symbol"/>
              </a:rPr>
              <a:t></a:t>
            </a:r>
            <a:r>
              <a:rPr lang="cs-CZ" sz="2600" dirty="0"/>
              <a:t> f(c</a:t>
            </a:r>
            <a:r>
              <a:rPr lang="cs-CZ" sz="2600" dirty="0" smtClean="0"/>
              <a:t>)</a:t>
            </a:r>
          </a:p>
          <a:p>
            <a:pPr marL="0" indent="0">
              <a:buNone/>
            </a:pPr>
            <a:endParaRPr lang="cs-CZ" sz="2600" dirty="0"/>
          </a:p>
          <a:p>
            <a:pPr marL="0" indent="0">
              <a:buNone/>
            </a:pPr>
            <a:r>
              <a:rPr lang="cs-CZ" sz="2600" dirty="0"/>
              <a:t>modus </a:t>
            </a:r>
            <a:r>
              <a:rPr lang="cs-CZ" sz="2600" dirty="0" err="1"/>
              <a:t>ponens</a:t>
            </a:r>
            <a:r>
              <a:rPr lang="cs-CZ" sz="2600" dirty="0"/>
              <a:t>, </a:t>
            </a:r>
            <a:r>
              <a:rPr lang="cs-CZ" sz="2600" dirty="0" smtClean="0"/>
              <a:t>rule </a:t>
            </a:r>
            <a:r>
              <a:rPr lang="cs-CZ" sz="2600" dirty="0" err="1" smtClean="0"/>
              <a:t>of</a:t>
            </a:r>
            <a:r>
              <a:rPr lang="cs-CZ" sz="2600" dirty="0" smtClean="0"/>
              <a:t> </a:t>
            </a:r>
            <a:r>
              <a:rPr lang="cs-CZ" sz="2600" dirty="0" err="1" smtClean="0"/>
              <a:t>generallisation</a:t>
            </a:r>
            <a:r>
              <a:rPr lang="cs-CZ" sz="2600" dirty="0" smtClean="0"/>
              <a:t>, rule </a:t>
            </a:r>
            <a:r>
              <a:rPr lang="cs-CZ" sz="2600" dirty="0" err="1" smtClean="0"/>
              <a:t>of</a:t>
            </a:r>
            <a:r>
              <a:rPr lang="cs-CZ" sz="2600" dirty="0" smtClean="0"/>
              <a:t> </a:t>
            </a:r>
            <a:r>
              <a:rPr lang="cs-CZ" sz="2600" dirty="0" err="1" smtClean="0"/>
              <a:t>substitution</a:t>
            </a:r>
            <a:endParaRPr lang="cs-CZ" sz="2600" dirty="0"/>
          </a:p>
          <a:p>
            <a:endParaRPr lang="cs-CZ" dirty="0"/>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AD2D0F1-144A-47CA-A188-8C605C6B9324}" type="slidenum">
              <a:rPr lang="cs-CZ" smtClean="0"/>
              <a:t>15</a:t>
            </a:fld>
            <a:endParaRPr lang="cs-CZ"/>
          </a:p>
        </p:txBody>
      </p:sp>
    </p:spTree>
    <p:extLst>
      <p:ext uri="{BB962C8B-B14F-4D97-AF65-F5344CB8AC3E}">
        <p14:creationId xmlns:p14="http://schemas.microsoft.com/office/powerpoint/2010/main" val="39604458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normAutofit/>
          </a:bodyPr>
          <a:lstStyle/>
          <a:p>
            <a:pPr marL="0" indent="0">
              <a:buNone/>
            </a:pPr>
            <a:r>
              <a:rPr lang="en-GB" sz="2000" dirty="0" smtClean="0"/>
              <a:t>To sum up</a:t>
            </a:r>
            <a:r>
              <a:rPr lang="en-GB" sz="2000" dirty="0" smtClean="0"/>
              <a:t>:</a:t>
            </a:r>
          </a:p>
          <a:p>
            <a:pPr marL="0" indent="0">
              <a:buNone/>
            </a:pPr>
            <a:r>
              <a:rPr lang="en-GB" sz="2000" dirty="0" smtClean="0"/>
              <a:t>- </a:t>
            </a:r>
            <a:r>
              <a:rPr lang="en-GB" sz="2000" dirty="0" smtClean="0"/>
              <a:t>Sets are not needed in foundation</a:t>
            </a:r>
            <a:r>
              <a:rPr lang="cs-CZ" sz="2000" dirty="0" smtClean="0"/>
              <a:t>s</a:t>
            </a:r>
            <a:r>
              <a:rPr lang="en-GB" sz="2000" dirty="0" smtClean="0"/>
              <a:t> of </a:t>
            </a:r>
            <a:r>
              <a:rPr lang="cs-CZ" sz="2000" dirty="0" err="1" smtClean="0"/>
              <a:t>classical</a:t>
            </a:r>
            <a:r>
              <a:rPr lang="cs-CZ" sz="2000" dirty="0" smtClean="0"/>
              <a:t> </a:t>
            </a:r>
            <a:r>
              <a:rPr lang="en-GB" sz="2000" dirty="0" smtClean="0"/>
              <a:t>logic</a:t>
            </a:r>
            <a:r>
              <a:rPr lang="cs-CZ" sz="2000" dirty="0"/>
              <a:t>.</a:t>
            </a:r>
            <a:endParaRPr lang="en-GB" sz="2000" dirty="0" smtClean="0"/>
          </a:p>
          <a:p>
            <a:pPr marL="0" indent="0">
              <a:buNone/>
            </a:pPr>
            <a:r>
              <a:rPr lang="en-GB" sz="2000" dirty="0" smtClean="0"/>
              <a:t>- Sets are not good substitutes for properties</a:t>
            </a:r>
            <a:r>
              <a:rPr lang="cs-CZ" sz="2000" dirty="0" smtClean="0"/>
              <a:t> and relations</a:t>
            </a:r>
            <a:r>
              <a:rPr lang="cs-CZ" sz="2000" dirty="0"/>
              <a:t>;</a:t>
            </a:r>
            <a:r>
              <a:rPr lang="en-GB" sz="2000" dirty="0" smtClean="0"/>
              <a:t> </a:t>
            </a:r>
            <a:r>
              <a:rPr lang="cs-CZ" sz="2000" dirty="0" err="1" smtClean="0"/>
              <a:t>they</a:t>
            </a:r>
            <a:r>
              <a:rPr lang="cs-CZ" sz="2000" dirty="0" smtClean="0"/>
              <a:t> are </a:t>
            </a:r>
            <a:r>
              <a:rPr lang="cs-CZ" sz="2000" dirty="0" err="1" smtClean="0"/>
              <a:t>derived</a:t>
            </a:r>
            <a:r>
              <a:rPr lang="cs-CZ" sz="2000" dirty="0" smtClean="0"/>
              <a:t>, not </a:t>
            </a:r>
            <a:r>
              <a:rPr lang="en-GB" sz="2000" dirty="0" smtClean="0"/>
              <a:t>fine-grained enough, cannot link.</a:t>
            </a:r>
          </a:p>
          <a:p>
            <a:pPr marL="0" indent="0">
              <a:buNone/>
            </a:pPr>
            <a:r>
              <a:rPr lang="en-GB" sz="2000" dirty="0" smtClean="0"/>
              <a:t>- The notion of sets as </a:t>
            </a:r>
            <a:r>
              <a:rPr lang="en-GB" sz="2000" dirty="0" smtClean="0"/>
              <a:t>objects is </a:t>
            </a:r>
            <a:r>
              <a:rPr lang="en-GB" sz="2000" dirty="0" err="1" smtClean="0"/>
              <a:t>contradictorical</a:t>
            </a:r>
            <a:r>
              <a:rPr lang="en-GB" sz="2000" dirty="0" smtClean="0"/>
              <a:t>.</a:t>
            </a:r>
            <a:endParaRPr lang="en-GB" sz="2000" dirty="0"/>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AD2D0F1-144A-47CA-A188-8C605C6B9324}" type="slidenum">
              <a:rPr lang="cs-CZ" smtClean="0"/>
              <a:t>16</a:t>
            </a:fld>
            <a:endParaRPr lang="cs-CZ"/>
          </a:p>
        </p:txBody>
      </p:sp>
    </p:spTree>
    <p:extLst>
      <p:ext uri="{BB962C8B-B14F-4D97-AF65-F5344CB8AC3E}">
        <p14:creationId xmlns:p14="http://schemas.microsoft.com/office/powerpoint/2010/main" val="32103317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a:xfrm>
            <a:off x="457200" y="2708920"/>
            <a:ext cx="8229600" cy="3417243"/>
          </a:xfrm>
        </p:spPr>
        <p:txBody>
          <a:bodyPr>
            <a:normAutofit/>
          </a:bodyPr>
          <a:lstStyle/>
          <a:p>
            <a:pPr marL="0" indent="0" algn="ctr">
              <a:buNone/>
            </a:pPr>
            <a:r>
              <a:rPr lang="cs-CZ" sz="2800" dirty="0" err="1" smtClean="0"/>
              <a:t>Thank</a:t>
            </a:r>
            <a:r>
              <a:rPr lang="cs-CZ" sz="2800" dirty="0" smtClean="0"/>
              <a:t> </a:t>
            </a:r>
            <a:r>
              <a:rPr lang="cs-CZ" sz="2800" dirty="0" err="1" smtClean="0"/>
              <a:t>you</a:t>
            </a:r>
            <a:r>
              <a:rPr lang="cs-CZ" sz="2800" dirty="0" smtClean="0"/>
              <a:t> </a:t>
            </a:r>
            <a:r>
              <a:rPr lang="cs-CZ" sz="2800" dirty="0" err="1" smtClean="0"/>
              <a:t>for</a:t>
            </a:r>
            <a:r>
              <a:rPr lang="cs-CZ" sz="2800" dirty="0" smtClean="0"/>
              <a:t> </a:t>
            </a:r>
            <a:r>
              <a:rPr lang="cs-CZ" sz="2800" dirty="0" err="1" smtClean="0"/>
              <a:t>your</a:t>
            </a:r>
            <a:r>
              <a:rPr lang="cs-CZ" sz="2800" dirty="0" smtClean="0"/>
              <a:t> </a:t>
            </a:r>
            <a:r>
              <a:rPr lang="cs-CZ" sz="2800" dirty="0" err="1" smtClean="0"/>
              <a:t>attention</a:t>
            </a:r>
            <a:r>
              <a:rPr lang="cs-CZ" sz="2800" dirty="0" smtClean="0"/>
              <a:t>!</a:t>
            </a:r>
            <a:endParaRPr lang="cs-CZ" sz="2800" dirty="0"/>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AD2D0F1-144A-47CA-A188-8C605C6B9324}" type="slidenum">
              <a:rPr lang="cs-CZ" smtClean="0"/>
              <a:t>17</a:t>
            </a:fld>
            <a:endParaRPr lang="cs-CZ"/>
          </a:p>
        </p:txBody>
      </p:sp>
    </p:spTree>
    <p:extLst>
      <p:ext uri="{BB962C8B-B14F-4D97-AF65-F5344CB8AC3E}">
        <p14:creationId xmlns:p14="http://schemas.microsoft.com/office/powerpoint/2010/main" val="24489757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a:xfrm>
            <a:off x="457200" y="1600201"/>
            <a:ext cx="8229600" cy="3268959"/>
          </a:xfrm>
        </p:spPr>
        <p:txBody>
          <a:bodyPr>
            <a:normAutofit fontScale="62500" lnSpcReduction="20000"/>
          </a:bodyPr>
          <a:lstStyle/>
          <a:p>
            <a:pPr marL="0" indent="0">
              <a:buNone/>
            </a:pPr>
            <a:r>
              <a:rPr lang="en-GB" dirty="0"/>
              <a:t>„Its </a:t>
            </a:r>
            <a:r>
              <a:rPr lang="en-GB" dirty="0">
                <a:sym typeface="Symbol"/>
              </a:rPr>
              <a:t></a:t>
            </a:r>
            <a:r>
              <a:rPr lang="en-GB" dirty="0"/>
              <a:t>of </a:t>
            </a:r>
            <a:r>
              <a:rPr lang="en-GB" dirty="0" err="1"/>
              <a:t>Begriffschrift</a:t>
            </a:r>
            <a:r>
              <a:rPr lang="en-GB" dirty="0">
                <a:sym typeface="Symbol"/>
              </a:rPr>
              <a:t></a:t>
            </a:r>
            <a:r>
              <a:rPr lang="en-GB" dirty="0"/>
              <a:t> only flaw is some confusion about quantification over functions. </a:t>
            </a:r>
            <a:r>
              <a:rPr lang="en-GB" dirty="0" err="1"/>
              <a:t>Frege</a:t>
            </a:r>
            <a:r>
              <a:rPr lang="en-GB" dirty="0"/>
              <a:t> reluctantly accepted such quantification because it is needed in his logical definition of sequence, hence of natural number (when the 'ancestral' of a relation is introduced).” </a:t>
            </a:r>
            <a:endParaRPr lang="cs-CZ" dirty="0" smtClean="0"/>
          </a:p>
          <a:p>
            <a:pPr marL="0" indent="0">
              <a:buNone/>
            </a:pPr>
            <a:r>
              <a:rPr lang="en-GB" sz="2200" dirty="0" smtClean="0"/>
              <a:t>van </a:t>
            </a:r>
            <a:r>
              <a:rPr lang="en-GB" sz="2200" dirty="0" err="1" smtClean="0"/>
              <a:t>Heijenoort</a:t>
            </a:r>
            <a:r>
              <a:rPr lang="cs-CZ" sz="2200" dirty="0" smtClean="0"/>
              <a:t>:</a:t>
            </a:r>
            <a:r>
              <a:rPr lang="en-GB" sz="2200" dirty="0" smtClean="0"/>
              <a:t> </a:t>
            </a:r>
            <a:r>
              <a:rPr lang="en-GB" sz="2200" dirty="0"/>
              <a:t>Historical Development of Modern </a:t>
            </a:r>
            <a:r>
              <a:rPr lang="en-GB" sz="2200" dirty="0" smtClean="0"/>
              <a:t>Logic</a:t>
            </a:r>
            <a:endParaRPr lang="cs-CZ" sz="2200" dirty="0" smtClean="0"/>
          </a:p>
          <a:p>
            <a:pPr marL="0" indent="0">
              <a:buNone/>
            </a:pPr>
            <a:endParaRPr lang="cs-CZ" dirty="0" smtClean="0"/>
          </a:p>
          <a:p>
            <a:pPr marL="0" indent="0">
              <a:buNone/>
            </a:pPr>
            <a:r>
              <a:rPr lang="en-GB" dirty="0" smtClean="0"/>
              <a:t> </a:t>
            </a:r>
            <a:r>
              <a:rPr lang="en-GB" dirty="0"/>
              <a:t>„</a:t>
            </a:r>
            <a:r>
              <a:rPr lang="en-GB" dirty="0" err="1"/>
              <a:t>Frege</a:t>
            </a:r>
            <a:r>
              <a:rPr lang="en-GB" dirty="0"/>
              <a:t> allows a functional letter to occur in a quantifier (…). This license is not a necessary feature of quantification theory, but </a:t>
            </a:r>
            <a:r>
              <a:rPr lang="en-GB" dirty="0" err="1"/>
              <a:t>Frege</a:t>
            </a:r>
            <a:r>
              <a:rPr lang="en-GB" dirty="0"/>
              <a:t> has to admit it in his system for the definitions and derivations of the third part of the book.” </a:t>
            </a:r>
            <a:endParaRPr lang="cs-CZ" dirty="0" smtClean="0"/>
          </a:p>
          <a:p>
            <a:pPr marL="0" indent="0">
              <a:buNone/>
            </a:pPr>
            <a:r>
              <a:rPr lang="en-GB" sz="2200" dirty="0" smtClean="0"/>
              <a:t>van </a:t>
            </a:r>
            <a:r>
              <a:rPr lang="en-GB" sz="2200" dirty="0" err="1" smtClean="0"/>
              <a:t>Heijenoort</a:t>
            </a:r>
            <a:r>
              <a:rPr lang="cs-CZ" sz="2200" dirty="0" smtClean="0"/>
              <a:t>: </a:t>
            </a:r>
            <a:r>
              <a:rPr lang="en-GB" sz="2200" dirty="0" smtClean="0"/>
              <a:t>Introduction </a:t>
            </a:r>
            <a:r>
              <a:rPr lang="en-GB" sz="2200" dirty="0"/>
              <a:t>to </a:t>
            </a:r>
            <a:r>
              <a:rPr lang="en-GB" sz="2200" dirty="0" err="1"/>
              <a:t>Frege’s</a:t>
            </a:r>
            <a:r>
              <a:rPr lang="en-GB" sz="2200" dirty="0"/>
              <a:t> </a:t>
            </a:r>
            <a:r>
              <a:rPr lang="en-GB" sz="2200" dirty="0" err="1" smtClean="0"/>
              <a:t>Begriffschrift</a:t>
            </a:r>
            <a:endParaRPr lang="cs-CZ" sz="2200" dirty="0" smtClean="0"/>
          </a:p>
          <a:p>
            <a:pPr marL="0" indent="0">
              <a:buNone/>
            </a:pPr>
            <a:r>
              <a:rPr lang="en-GB" baseline="30000" dirty="0" smtClean="0"/>
              <a:t> </a:t>
            </a:r>
            <a:endParaRPr lang="cs-CZ" dirty="0"/>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AD2D0F1-144A-47CA-A188-8C605C6B9324}" type="slidenum">
              <a:rPr lang="cs-CZ" smtClean="0"/>
              <a:t>18</a:t>
            </a:fld>
            <a:endParaRPr lang="cs-CZ"/>
          </a:p>
        </p:txBody>
      </p:sp>
    </p:spTree>
    <p:extLst>
      <p:ext uri="{BB962C8B-B14F-4D97-AF65-F5344CB8AC3E}">
        <p14:creationId xmlns:p14="http://schemas.microsoft.com/office/powerpoint/2010/main" val="10877074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normAutofit fontScale="55000" lnSpcReduction="20000"/>
          </a:bodyPr>
          <a:lstStyle/>
          <a:p>
            <a:pPr marL="0" indent="0">
              <a:buNone/>
            </a:pPr>
            <a:r>
              <a:rPr lang="de-DE" dirty="0">
                <a:solidFill>
                  <a:schemeClr val="accent1">
                    <a:lumMod val="75000"/>
                  </a:schemeClr>
                </a:solidFill>
              </a:rPr>
              <a:t>„Unter einer ‚Mannigfaltigkeit‘ oder ‚Menge‘ verstehe ich nämlich allgemein jedes Viele, welches sich als Einen denken lä3t, d.h. jeden Inbegriff bestimmter Elemente, welcher durch ein Gesetz zu einem Ganzen verbunden werden kann, und ich glaube hiermit etwas zu definieren, was verwandt ist mit dem platonischen </a:t>
            </a:r>
            <a:r>
              <a:rPr lang="de-DE" i="1" dirty="0" err="1">
                <a:solidFill>
                  <a:schemeClr val="accent1">
                    <a:lumMod val="75000"/>
                  </a:schemeClr>
                </a:solidFill>
              </a:rPr>
              <a:t>eidos</a:t>
            </a:r>
            <a:r>
              <a:rPr lang="de-DE" dirty="0">
                <a:solidFill>
                  <a:schemeClr val="accent1">
                    <a:lumMod val="75000"/>
                  </a:schemeClr>
                </a:solidFill>
              </a:rPr>
              <a:t> oder </a:t>
            </a:r>
            <a:r>
              <a:rPr lang="de-DE" i="1" dirty="0" err="1">
                <a:solidFill>
                  <a:schemeClr val="accent1">
                    <a:lumMod val="75000"/>
                  </a:schemeClr>
                </a:solidFill>
              </a:rPr>
              <a:t>idea</a:t>
            </a:r>
            <a:r>
              <a:rPr lang="cs-CZ" dirty="0">
                <a:solidFill>
                  <a:schemeClr val="accent1">
                    <a:lumMod val="75000"/>
                  </a:schemeClr>
                </a:solidFill>
              </a:rPr>
              <a:t> </a:t>
            </a:r>
            <a:r>
              <a:rPr lang="cs-CZ" dirty="0" smtClean="0">
                <a:solidFill>
                  <a:schemeClr val="accent1">
                    <a:lumMod val="75000"/>
                  </a:schemeClr>
                </a:solidFill>
              </a:rPr>
              <a:t>(…)“</a:t>
            </a:r>
          </a:p>
          <a:p>
            <a:pPr marL="0" indent="0">
              <a:buNone/>
            </a:pPr>
            <a:r>
              <a:rPr lang="de-DE" dirty="0">
                <a:solidFill>
                  <a:schemeClr val="accent1">
                    <a:lumMod val="75000"/>
                  </a:schemeClr>
                </a:solidFill>
              </a:rPr>
              <a:t>„Unter einer ‚Menge‘ verstehen wir jede Zusammenfassung M von bestimmten wohlunterschiedenen Objekten m unserer Anschauung oder unseres Denkens (welche die ‚Elemente‘ von M genannt werden) zu einem Ganzen</a:t>
            </a:r>
            <a:r>
              <a:rPr lang="de-DE" dirty="0" smtClean="0">
                <a:solidFill>
                  <a:schemeClr val="accent1">
                    <a:lumMod val="75000"/>
                  </a:schemeClr>
                </a:solidFill>
              </a:rPr>
              <a:t>.“</a:t>
            </a:r>
            <a:endParaRPr lang="cs-CZ" dirty="0" smtClean="0">
              <a:solidFill>
                <a:schemeClr val="accent1">
                  <a:lumMod val="75000"/>
                </a:schemeClr>
              </a:solidFill>
            </a:endParaRPr>
          </a:p>
          <a:p>
            <a:pPr marL="0" indent="0">
              <a:buNone/>
            </a:pPr>
            <a:r>
              <a:rPr lang="en-GB" dirty="0"/>
              <a:t>“We can say that a class is any aggregate, any collection, any combination of objects of any sort; if this helps, well and good. But even this will be less help than hindrance unless we keep clearly in mind that the aggregating or collecting or combining here is to connote no actual displacement of the objects, and further that the aggregation or collection or combination of say seven given pairs of shoes is not to be identified with the aggregation or collection or combination of those fourteen shoes, nor with that of the twenty-eight soles and uppers. In short, a class may be thought of as an aggregate or collection or combination of objects just so long as ‘aggregate‘ or ‘collection‘ or ‘combination‘ is understood strictly in the sense of ‘class‘.“</a:t>
            </a:r>
            <a:endParaRPr lang="cs-CZ" dirty="0"/>
          </a:p>
          <a:p>
            <a:pPr marL="0" indent="0">
              <a:buNone/>
            </a:pPr>
            <a:r>
              <a:rPr lang="en-GB" sz="2800" dirty="0"/>
              <a:t>Quine, W. V., Set Theory and Its Logic</a:t>
            </a:r>
            <a:endParaRPr lang="cs-CZ" sz="2800" dirty="0"/>
          </a:p>
          <a:p>
            <a:endParaRPr lang="cs-CZ" dirty="0">
              <a:solidFill>
                <a:schemeClr val="accent1">
                  <a:lumMod val="75000"/>
                </a:schemeClr>
              </a:solidFill>
            </a:endParaRPr>
          </a:p>
          <a:p>
            <a:endParaRPr lang="cs-CZ" dirty="0">
              <a:solidFill>
                <a:schemeClr val="accent1">
                  <a:lumMod val="75000"/>
                </a:schemeClr>
              </a:solidFill>
            </a:endParaRPr>
          </a:p>
          <a:p>
            <a:endParaRPr lang="cs-CZ" dirty="0"/>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AD2D0F1-144A-47CA-A188-8C605C6B9324}" type="slidenum">
              <a:rPr lang="cs-CZ" smtClean="0"/>
              <a:t>19</a:t>
            </a:fld>
            <a:endParaRPr lang="cs-CZ"/>
          </a:p>
        </p:txBody>
      </p:sp>
    </p:spTree>
    <p:extLst>
      <p:ext uri="{BB962C8B-B14F-4D97-AF65-F5344CB8AC3E}">
        <p14:creationId xmlns:p14="http://schemas.microsoft.com/office/powerpoint/2010/main" val="39422879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922114"/>
          </a:xfrm>
        </p:spPr>
        <p:txBody>
          <a:bodyPr>
            <a:normAutofit/>
          </a:bodyPr>
          <a:lstStyle/>
          <a:p>
            <a:r>
              <a:rPr lang="cs-CZ" sz="2400" dirty="0" smtClean="0"/>
              <a:t>Georg </a:t>
            </a:r>
            <a:r>
              <a:rPr lang="cs-CZ" sz="2400" dirty="0" err="1" smtClean="0"/>
              <a:t>Cantor</a:t>
            </a:r>
            <a:endParaRPr lang="cs-CZ" sz="2400" dirty="0"/>
          </a:p>
        </p:txBody>
      </p:sp>
      <p:sp>
        <p:nvSpPr>
          <p:cNvPr id="3" name="Zástupný symbol pro obsah 2"/>
          <p:cNvSpPr>
            <a:spLocks noGrp="1"/>
          </p:cNvSpPr>
          <p:nvPr>
            <p:ph idx="1"/>
          </p:nvPr>
        </p:nvSpPr>
        <p:spPr>
          <a:xfrm>
            <a:off x="467544" y="1340768"/>
            <a:ext cx="8229600" cy="3384376"/>
          </a:xfrm>
        </p:spPr>
        <p:txBody>
          <a:bodyPr>
            <a:normAutofit fontScale="55000" lnSpcReduction="20000"/>
          </a:bodyPr>
          <a:lstStyle/>
          <a:p>
            <a:pPr marL="0" indent="0">
              <a:buNone/>
            </a:pPr>
            <a:r>
              <a:rPr lang="en-GB" sz="3600" dirty="0" smtClean="0"/>
              <a:t>“</a:t>
            </a:r>
            <a:r>
              <a:rPr lang="en-GB" sz="3600" dirty="0"/>
              <a:t>By a ‘manifold’ (</a:t>
            </a:r>
            <a:r>
              <a:rPr lang="en-GB" sz="3600" dirty="0" err="1"/>
              <a:t>Mannigfaltigkeit</a:t>
            </a:r>
            <a:r>
              <a:rPr lang="en-GB" sz="3600" dirty="0"/>
              <a:t>) or a ‘set’ (</a:t>
            </a:r>
            <a:r>
              <a:rPr lang="en-GB" sz="3600" dirty="0" err="1"/>
              <a:t>Menge</a:t>
            </a:r>
            <a:r>
              <a:rPr lang="en-GB" sz="3600" dirty="0"/>
              <a:t>) I namely understand generally every multiplicity (</a:t>
            </a:r>
            <a:r>
              <a:rPr lang="en-GB" sz="3600" dirty="0" err="1"/>
              <a:t>Viele</a:t>
            </a:r>
            <a:r>
              <a:rPr lang="en-GB" sz="3600" dirty="0"/>
              <a:t>) which can be thought as one, i.e. every complex (</a:t>
            </a:r>
            <a:r>
              <a:rPr lang="en-GB" sz="3600" dirty="0" err="1"/>
              <a:t>Inbegriff</a:t>
            </a:r>
            <a:r>
              <a:rPr lang="en-GB" sz="3600" dirty="0"/>
              <a:t>) of definite elements which can be united to a whole by a law, and by this I believe I have defined something that is related to the Platonic </a:t>
            </a:r>
            <a:r>
              <a:rPr lang="en-GB" sz="3600" dirty="0" err="1"/>
              <a:t>eidos</a:t>
            </a:r>
            <a:r>
              <a:rPr lang="en-GB" sz="3600" dirty="0"/>
              <a:t> or idea</a:t>
            </a:r>
            <a:r>
              <a:rPr lang="en-GB" sz="3600" dirty="0" smtClean="0"/>
              <a:t>…”</a:t>
            </a:r>
            <a:endParaRPr lang="cs-CZ" sz="3600" dirty="0" smtClean="0"/>
          </a:p>
          <a:p>
            <a:pPr marL="0" indent="0">
              <a:buNone/>
            </a:pPr>
            <a:endParaRPr lang="cs-CZ" sz="2500" dirty="0"/>
          </a:p>
          <a:p>
            <a:pPr marL="0" indent="0">
              <a:buNone/>
            </a:pPr>
            <a:r>
              <a:rPr lang="de-DE" sz="2500" dirty="0"/>
              <a:t>Cantor</a:t>
            </a:r>
            <a:r>
              <a:rPr lang="cs-CZ" sz="2500" dirty="0" smtClean="0"/>
              <a:t>, </a:t>
            </a:r>
            <a:r>
              <a:rPr lang="de-DE" sz="2500" i="1" dirty="0"/>
              <a:t>Grundlagen einer </a:t>
            </a:r>
            <a:r>
              <a:rPr lang="de-DE" sz="2500" i="1" dirty="0" err="1"/>
              <a:t>Allgemenin</a:t>
            </a:r>
            <a:r>
              <a:rPr lang="de-DE" sz="2500" i="1" dirty="0"/>
              <a:t> Mannigfaltigkeitslehre. Ein </a:t>
            </a:r>
            <a:r>
              <a:rPr lang="de-DE" sz="2500" i="1" dirty="0" err="1"/>
              <a:t>ma</a:t>
            </a:r>
            <a:r>
              <a:rPr lang="cs-CZ" sz="2500" i="1" dirty="0" err="1"/>
              <a:t>th</a:t>
            </a:r>
            <a:r>
              <a:rPr lang="de-DE" sz="2500" i="1" dirty="0" err="1"/>
              <a:t>ematisch</a:t>
            </a:r>
            <a:r>
              <a:rPr lang="de-DE" sz="2500" i="1" dirty="0"/>
              <a:t>-philosophischer </a:t>
            </a:r>
            <a:r>
              <a:rPr lang="cs-CZ" sz="2500" i="1" dirty="0"/>
              <a:t>V</a:t>
            </a:r>
            <a:r>
              <a:rPr lang="de-DE" sz="2500" i="1" dirty="0" smtClean="0"/>
              <a:t>ersuch in der Lehre der Unendlichen</a:t>
            </a:r>
            <a:r>
              <a:rPr lang="de-DE" sz="2500" dirty="0" smtClean="0"/>
              <a:t>, 1883</a:t>
            </a:r>
            <a:endParaRPr lang="cs-CZ" sz="2500" dirty="0" smtClean="0"/>
          </a:p>
          <a:p>
            <a:pPr marL="400050" lvl="1" indent="0">
              <a:buNone/>
            </a:pPr>
            <a:endParaRPr lang="de-DE" sz="2100" dirty="0"/>
          </a:p>
          <a:p>
            <a:pPr marL="0" indent="0">
              <a:buNone/>
            </a:pPr>
            <a:r>
              <a:rPr lang="en-GB" sz="3600" dirty="0" smtClean="0"/>
              <a:t>“</a:t>
            </a:r>
            <a:r>
              <a:rPr lang="en-GB" sz="3600" dirty="0"/>
              <a:t>By </a:t>
            </a:r>
            <a:r>
              <a:rPr lang="cs-CZ" sz="3600" dirty="0" smtClean="0"/>
              <a:t>a </a:t>
            </a:r>
            <a:r>
              <a:rPr lang="en-GB" sz="3600" dirty="0" smtClean="0"/>
              <a:t>‘</a:t>
            </a:r>
            <a:r>
              <a:rPr lang="cs-CZ" sz="3600" dirty="0" smtClean="0"/>
              <a:t>set</a:t>
            </a:r>
            <a:r>
              <a:rPr lang="en-GB" sz="3600" dirty="0" smtClean="0"/>
              <a:t>‘ </a:t>
            </a:r>
            <a:r>
              <a:rPr lang="en-GB" sz="3600" dirty="0"/>
              <a:t>(</a:t>
            </a:r>
            <a:r>
              <a:rPr lang="en-GB" sz="3600" dirty="0" err="1"/>
              <a:t>Menge</a:t>
            </a:r>
            <a:r>
              <a:rPr lang="en-GB" sz="3600" dirty="0"/>
              <a:t>) we are to understand any collection into a whole </a:t>
            </a:r>
            <a:r>
              <a:rPr lang="en-GB" sz="3600" i="1" dirty="0"/>
              <a:t>M </a:t>
            </a:r>
            <a:r>
              <a:rPr lang="en-GB" sz="3600" dirty="0"/>
              <a:t>of definite and </a:t>
            </a:r>
            <a:r>
              <a:rPr lang="en-GB" sz="3600" dirty="0" smtClean="0"/>
              <a:t>separate</a:t>
            </a:r>
            <a:r>
              <a:rPr lang="cs-CZ" sz="3600" dirty="0"/>
              <a:t> </a:t>
            </a:r>
            <a:r>
              <a:rPr lang="en-GB" sz="3600" dirty="0" smtClean="0"/>
              <a:t>objects </a:t>
            </a:r>
            <a:r>
              <a:rPr lang="en-GB" sz="3600" i="1" dirty="0"/>
              <a:t>m </a:t>
            </a:r>
            <a:r>
              <a:rPr lang="en-GB" sz="3600" dirty="0"/>
              <a:t>of our intuition or our thought. These objects are called the ‘elements‘ of </a:t>
            </a:r>
            <a:r>
              <a:rPr lang="en-GB" sz="3600" i="1" dirty="0"/>
              <a:t>M</a:t>
            </a:r>
            <a:r>
              <a:rPr lang="en-GB" sz="3600" dirty="0"/>
              <a:t>.“ </a:t>
            </a:r>
            <a:endParaRPr lang="cs-CZ" sz="3600" dirty="0" smtClean="0"/>
          </a:p>
          <a:p>
            <a:pPr marL="0" indent="0">
              <a:buNone/>
            </a:pPr>
            <a:endParaRPr lang="cs-CZ" sz="1500" dirty="0"/>
          </a:p>
          <a:p>
            <a:pPr marL="0" indent="0">
              <a:buNone/>
            </a:pPr>
            <a:r>
              <a:rPr lang="de-DE" sz="2500" dirty="0" smtClean="0"/>
              <a:t>Cantor: </a:t>
            </a:r>
            <a:r>
              <a:rPr lang="de-DE" sz="2500" i="1" dirty="0" smtClean="0"/>
              <a:t>Beiträge zur Begründung der transfiniten Mengenlehre</a:t>
            </a:r>
            <a:r>
              <a:rPr lang="cs-CZ" sz="2500" dirty="0"/>
              <a:t>,</a:t>
            </a:r>
            <a:r>
              <a:rPr lang="de-DE" sz="2500" dirty="0" smtClean="0"/>
              <a:t>1895</a:t>
            </a:r>
            <a:endParaRPr lang="cs-CZ" sz="2500" dirty="0"/>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AD2D0F1-144A-47CA-A188-8C605C6B9324}" type="slidenum">
              <a:rPr lang="cs-CZ" smtClean="0"/>
              <a:t>2</a:t>
            </a:fld>
            <a:endParaRPr lang="cs-CZ"/>
          </a:p>
        </p:txBody>
      </p:sp>
    </p:spTree>
    <p:extLst>
      <p:ext uri="{BB962C8B-B14F-4D97-AF65-F5344CB8AC3E}">
        <p14:creationId xmlns:p14="http://schemas.microsoft.com/office/powerpoint/2010/main" val="11004894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570186"/>
          </a:xfrm>
        </p:spPr>
        <p:txBody>
          <a:bodyPr>
            <a:normAutofit/>
          </a:bodyPr>
          <a:lstStyle/>
          <a:p>
            <a:r>
              <a:rPr lang="cs-CZ" sz="2400" dirty="0" smtClean="0"/>
              <a:t>George </a:t>
            </a:r>
            <a:r>
              <a:rPr lang="cs-CZ" sz="2400" dirty="0" err="1" smtClean="0"/>
              <a:t>Boole</a:t>
            </a:r>
            <a:endParaRPr lang="cs-CZ" sz="2400" dirty="0"/>
          </a:p>
        </p:txBody>
      </p:sp>
      <p:sp>
        <p:nvSpPr>
          <p:cNvPr id="3" name="Zástupný symbol pro obsah 2"/>
          <p:cNvSpPr>
            <a:spLocks noGrp="1"/>
          </p:cNvSpPr>
          <p:nvPr>
            <p:ph idx="1"/>
          </p:nvPr>
        </p:nvSpPr>
        <p:spPr>
          <a:xfrm>
            <a:off x="457200" y="2276873"/>
            <a:ext cx="8229600" cy="2376263"/>
          </a:xfrm>
        </p:spPr>
        <p:txBody>
          <a:bodyPr>
            <a:normAutofit fontScale="92500"/>
          </a:bodyPr>
          <a:lstStyle/>
          <a:p>
            <a:pPr marL="0" indent="0">
              <a:buNone/>
            </a:pPr>
            <a:r>
              <a:rPr lang="en-GB" sz="2200" dirty="0"/>
              <a:t>“By a class is usually meant a collection of individuals, to each of which a particular name or description may be applied; but in this work the meaning of the term will be extended so as to include the case in which but a single individual exists, answering to the required name or description, as well as the cases denoted by the terms ‘nothing’ and ‘universe,’ which as ‘classes’ should be understood to comprise respectively ‘no beings,’ ‘all beings.’” </a:t>
            </a:r>
            <a:endParaRPr lang="cs-CZ" sz="2200" dirty="0"/>
          </a:p>
          <a:p>
            <a:pPr marL="0" indent="0">
              <a:buNone/>
            </a:pPr>
            <a:r>
              <a:rPr lang="en-GB" sz="1600" dirty="0" smtClean="0"/>
              <a:t>Boole</a:t>
            </a:r>
            <a:r>
              <a:rPr lang="en-GB" sz="1600" dirty="0"/>
              <a:t>, G., An Investigation of the Laws of Thought, </a:t>
            </a:r>
            <a:r>
              <a:rPr lang="cs-CZ" sz="1600" dirty="0" smtClean="0"/>
              <a:t>1854</a:t>
            </a:r>
            <a:endParaRPr lang="cs-CZ" sz="1600" dirty="0"/>
          </a:p>
          <a:p>
            <a:endParaRPr lang="cs-CZ" dirty="0"/>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AD2D0F1-144A-47CA-A188-8C605C6B9324}" type="slidenum">
              <a:rPr lang="cs-CZ" smtClean="0"/>
              <a:t>20</a:t>
            </a:fld>
            <a:endParaRPr lang="cs-CZ"/>
          </a:p>
        </p:txBody>
      </p:sp>
    </p:spTree>
    <p:extLst>
      <p:ext uri="{BB962C8B-B14F-4D97-AF65-F5344CB8AC3E}">
        <p14:creationId xmlns:p14="http://schemas.microsoft.com/office/powerpoint/2010/main" val="11210930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AD2D0F1-144A-47CA-A188-8C605C6B9324}" type="slidenum">
              <a:rPr lang="cs-CZ" smtClean="0"/>
              <a:t>3</a:t>
            </a:fld>
            <a:endParaRPr lang="cs-CZ"/>
          </a:p>
        </p:txBody>
      </p:sp>
      <p:pic>
        <p:nvPicPr>
          <p:cNvPr id="6" name="Zástupný symbol pro obsah 5" descr="Playing cards"/>
          <p:cNvPicPr>
            <a:picLocks noGrp="1"/>
          </p:cNvPicPr>
          <p:nvPr>
            <p:ph idx="1"/>
          </p:nvPr>
        </p:nvPicPr>
        <p:blipFill rotWithShape="1">
          <a:blip r:embed="rId2" cstate="print">
            <a:extLst>
              <a:ext uri="{28A0092B-C50C-407E-A947-70E740481C1C}">
                <a14:useLocalDpi xmlns:a14="http://schemas.microsoft.com/office/drawing/2010/main" val="0"/>
              </a:ext>
            </a:extLst>
          </a:blip>
          <a:srcRect l="10479" t="11325" r="8997" b="11407"/>
          <a:stretch/>
        </p:blipFill>
        <p:spPr bwMode="auto">
          <a:xfrm>
            <a:off x="1547664" y="2420888"/>
            <a:ext cx="804132" cy="836017"/>
          </a:xfrm>
          <a:prstGeom prst="rect">
            <a:avLst/>
          </a:prstGeom>
          <a:noFill/>
          <a:ln>
            <a:noFill/>
          </a:ln>
          <a:extLst>
            <a:ext uri="{53640926-AAD7-44D8-BBD7-CCE9431645EC}">
              <a14:shadowObscured xmlns:a14="http://schemas.microsoft.com/office/drawing/2010/main"/>
            </a:ext>
          </a:extLst>
        </p:spPr>
      </p:pic>
      <p:pic>
        <p:nvPicPr>
          <p:cNvPr id="7" name="Zástupný symbol pro obsah 5" descr="Playing cards"/>
          <p:cNvPicPr>
            <a:picLocks/>
          </p:cNvPicPr>
          <p:nvPr/>
        </p:nvPicPr>
        <p:blipFill rotWithShape="1">
          <a:blip r:embed="rId2" cstate="print">
            <a:extLst>
              <a:ext uri="{28A0092B-C50C-407E-A947-70E740481C1C}">
                <a14:useLocalDpi xmlns:a14="http://schemas.microsoft.com/office/drawing/2010/main" val="0"/>
              </a:ext>
            </a:extLst>
          </a:blip>
          <a:srcRect l="10479" t="11325" r="8997" b="11407"/>
          <a:stretch/>
        </p:blipFill>
        <p:spPr bwMode="auto">
          <a:xfrm>
            <a:off x="2411760" y="2420888"/>
            <a:ext cx="804132" cy="836017"/>
          </a:xfrm>
          <a:prstGeom prst="rect">
            <a:avLst/>
          </a:prstGeom>
          <a:noFill/>
          <a:ln>
            <a:noFill/>
          </a:ln>
          <a:extLst>
            <a:ext uri="{53640926-AAD7-44D8-BBD7-CCE9431645EC}">
              <a14:shadowObscured xmlns:a14="http://schemas.microsoft.com/office/drawing/2010/main"/>
            </a:ext>
          </a:extLst>
        </p:spPr>
      </p:pic>
      <p:pic>
        <p:nvPicPr>
          <p:cNvPr id="8" name="Zástupný symbol pro obsah 5" descr="Playing cards"/>
          <p:cNvPicPr>
            <a:picLocks/>
          </p:cNvPicPr>
          <p:nvPr/>
        </p:nvPicPr>
        <p:blipFill rotWithShape="1">
          <a:blip r:embed="rId2" cstate="print">
            <a:extLst>
              <a:ext uri="{28A0092B-C50C-407E-A947-70E740481C1C}">
                <a14:useLocalDpi xmlns:a14="http://schemas.microsoft.com/office/drawing/2010/main" val="0"/>
              </a:ext>
            </a:extLst>
          </a:blip>
          <a:srcRect l="10479" t="11325" r="8997" b="11407"/>
          <a:stretch/>
        </p:blipFill>
        <p:spPr bwMode="auto">
          <a:xfrm>
            <a:off x="1607628" y="3501008"/>
            <a:ext cx="804132" cy="836017"/>
          </a:xfrm>
          <a:prstGeom prst="rect">
            <a:avLst/>
          </a:prstGeom>
          <a:noFill/>
          <a:ln>
            <a:noFill/>
          </a:ln>
          <a:extLst>
            <a:ext uri="{53640926-AAD7-44D8-BBD7-CCE9431645EC}">
              <a14:shadowObscured xmlns:a14="http://schemas.microsoft.com/office/drawing/2010/main"/>
            </a:ext>
          </a:extLst>
        </p:spPr>
      </p:pic>
      <p:pic>
        <p:nvPicPr>
          <p:cNvPr id="9" name="Zástupný symbol pro obsah 5" descr="Playing cards"/>
          <p:cNvPicPr>
            <a:picLocks/>
          </p:cNvPicPr>
          <p:nvPr/>
        </p:nvPicPr>
        <p:blipFill rotWithShape="1">
          <a:blip r:embed="rId2" cstate="print">
            <a:extLst>
              <a:ext uri="{28A0092B-C50C-407E-A947-70E740481C1C}">
                <a14:useLocalDpi xmlns:a14="http://schemas.microsoft.com/office/drawing/2010/main" val="0"/>
              </a:ext>
            </a:extLst>
          </a:blip>
          <a:srcRect l="10479" t="11325" r="8997" b="11407"/>
          <a:stretch/>
        </p:blipFill>
        <p:spPr bwMode="auto">
          <a:xfrm>
            <a:off x="2504196" y="3501008"/>
            <a:ext cx="804132" cy="836017"/>
          </a:xfrm>
          <a:prstGeom prst="rect">
            <a:avLst/>
          </a:prstGeom>
          <a:noFill/>
          <a:ln>
            <a:noFill/>
          </a:ln>
          <a:extLst>
            <a:ext uri="{53640926-AAD7-44D8-BBD7-CCE9431645EC}">
              <a14:shadowObscured xmlns:a14="http://schemas.microsoft.com/office/drawing/2010/main"/>
            </a:ext>
          </a:extLst>
        </p:spPr>
      </p:pic>
      <p:pic>
        <p:nvPicPr>
          <p:cNvPr id="10" name="Zástupný symbol pro obsah 5" descr="Playing cards"/>
          <p:cNvPicPr>
            <a:picLocks/>
          </p:cNvPicPr>
          <p:nvPr/>
        </p:nvPicPr>
        <p:blipFill rotWithShape="1">
          <a:blip r:embed="rId2" cstate="print">
            <a:extLst>
              <a:ext uri="{28A0092B-C50C-407E-A947-70E740481C1C}">
                <a14:useLocalDpi xmlns:a14="http://schemas.microsoft.com/office/drawing/2010/main" val="0"/>
              </a:ext>
            </a:extLst>
          </a:blip>
          <a:srcRect l="10479" t="11325" r="8997" b="11407"/>
          <a:stretch/>
        </p:blipFill>
        <p:spPr bwMode="auto">
          <a:xfrm>
            <a:off x="5887622" y="2465162"/>
            <a:ext cx="804132" cy="836017"/>
          </a:xfrm>
          <a:prstGeom prst="rect">
            <a:avLst/>
          </a:prstGeom>
          <a:noFill/>
          <a:ln>
            <a:noFill/>
          </a:ln>
          <a:extLst>
            <a:ext uri="{53640926-AAD7-44D8-BBD7-CCE9431645EC}">
              <a14:shadowObscured xmlns:a14="http://schemas.microsoft.com/office/drawing/2010/main"/>
            </a:ext>
          </a:extLst>
        </p:spPr>
      </p:pic>
      <p:pic>
        <p:nvPicPr>
          <p:cNvPr id="11" name="Zástupný symbol pro obsah 5" descr="Playing cards"/>
          <p:cNvPicPr>
            <a:picLocks/>
          </p:cNvPicPr>
          <p:nvPr/>
        </p:nvPicPr>
        <p:blipFill rotWithShape="1">
          <a:blip r:embed="rId2" cstate="print">
            <a:extLst>
              <a:ext uri="{28A0092B-C50C-407E-A947-70E740481C1C}">
                <a14:useLocalDpi xmlns:a14="http://schemas.microsoft.com/office/drawing/2010/main" val="0"/>
              </a:ext>
            </a:extLst>
          </a:blip>
          <a:srcRect l="10479" t="11325" r="8997" b="11407"/>
          <a:stretch/>
        </p:blipFill>
        <p:spPr bwMode="auto">
          <a:xfrm>
            <a:off x="6777825" y="2442292"/>
            <a:ext cx="804132" cy="836017"/>
          </a:xfrm>
          <a:prstGeom prst="rect">
            <a:avLst/>
          </a:prstGeom>
          <a:noFill/>
          <a:ln>
            <a:noFill/>
          </a:ln>
          <a:extLst>
            <a:ext uri="{53640926-AAD7-44D8-BBD7-CCE9431645EC}">
              <a14:shadowObscured xmlns:a14="http://schemas.microsoft.com/office/drawing/2010/main"/>
            </a:ext>
          </a:extLst>
        </p:spPr>
      </p:pic>
      <p:pic>
        <p:nvPicPr>
          <p:cNvPr id="12" name="Zástupný symbol pro obsah 5" descr="Playing cards"/>
          <p:cNvPicPr>
            <a:picLocks/>
          </p:cNvPicPr>
          <p:nvPr/>
        </p:nvPicPr>
        <p:blipFill rotWithShape="1">
          <a:blip r:embed="rId2" cstate="print">
            <a:extLst>
              <a:ext uri="{28A0092B-C50C-407E-A947-70E740481C1C}">
                <a14:useLocalDpi xmlns:a14="http://schemas.microsoft.com/office/drawing/2010/main" val="0"/>
              </a:ext>
            </a:extLst>
          </a:blip>
          <a:srcRect l="10479" t="11325" r="8997" b="11407"/>
          <a:stretch/>
        </p:blipFill>
        <p:spPr bwMode="auto">
          <a:xfrm>
            <a:off x="6830914" y="3470969"/>
            <a:ext cx="804132" cy="836017"/>
          </a:xfrm>
          <a:prstGeom prst="rect">
            <a:avLst/>
          </a:prstGeom>
          <a:noFill/>
          <a:ln>
            <a:noFill/>
          </a:ln>
          <a:extLst>
            <a:ext uri="{53640926-AAD7-44D8-BBD7-CCE9431645EC}">
              <a14:shadowObscured xmlns:a14="http://schemas.microsoft.com/office/drawing/2010/main"/>
            </a:ext>
          </a:extLst>
        </p:spPr>
      </p:pic>
      <p:pic>
        <p:nvPicPr>
          <p:cNvPr id="13" name="Zástupný symbol pro obsah 5" descr="Playing cards"/>
          <p:cNvPicPr>
            <a:picLocks/>
          </p:cNvPicPr>
          <p:nvPr/>
        </p:nvPicPr>
        <p:blipFill rotWithShape="1">
          <a:blip r:embed="rId2" cstate="print">
            <a:extLst>
              <a:ext uri="{28A0092B-C50C-407E-A947-70E740481C1C}">
                <a14:useLocalDpi xmlns:a14="http://schemas.microsoft.com/office/drawing/2010/main" val="0"/>
              </a:ext>
            </a:extLst>
          </a:blip>
          <a:srcRect l="10479" t="11325" r="8997" b="11407"/>
          <a:stretch/>
        </p:blipFill>
        <p:spPr bwMode="auto">
          <a:xfrm>
            <a:off x="5940152" y="3501007"/>
            <a:ext cx="804132" cy="836017"/>
          </a:xfrm>
          <a:prstGeom prst="rect">
            <a:avLst/>
          </a:prstGeom>
          <a:noFill/>
          <a:ln>
            <a:noFill/>
          </a:ln>
          <a:extLst>
            <a:ext uri="{53640926-AAD7-44D8-BBD7-CCE9431645EC}">
              <a14:shadowObscured xmlns:a14="http://schemas.microsoft.com/office/drawing/2010/main"/>
            </a:ext>
          </a:extLst>
        </p:spPr>
      </p:pic>
      <p:sp>
        <p:nvSpPr>
          <p:cNvPr id="15" name="Ovál 14"/>
          <p:cNvSpPr/>
          <p:nvPr/>
        </p:nvSpPr>
        <p:spPr>
          <a:xfrm>
            <a:off x="1115616" y="2132856"/>
            <a:ext cx="2664296" cy="2448272"/>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6" name="Ovál 15"/>
          <p:cNvSpPr/>
          <p:nvPr/>
        </p:nvSpPr>
        <p:spPr>
          <a:xfrm>
            <a:off x="5478469" y="2132856"/>
            <a:ext cx="2664296" cy="2448272"/>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7" name="Obdélník 16"/>
          <p:cNvSpPr/>
          <p:nvPr/>
        </p:nvSpPr>
        <p:spPr>
          <a:xfrm>
            <a:off x="4389899" y="3003049"/>
            <a:ext cx="538930" cy="707886"/>
          </a:xfrm>
          <a:prstGeom prst="rect">
            <a:avLst/>
          </a:prstGeom>
        </p:spPr>
        <p:txBody>
          <a:bodyPr wrap="none">
            <a:spAutoFit/>
          </a:bodyPr>
          <a:lstStyle/>
          <a:p>
            <a:r>
              <a:rPr lang="cs-CZ" sz="2500" dirty="0"/>
              <a:t> </a:t>
            </a:r>
            <a:r>
              <a:rPr lang="cs-CZ" sz="4000" b="1" dirty="0">
                <a:sym typeface="Symbol"/>
              </a:rPr>
              <a:t></a:t>
            </a:r>
            <a:endParaRPr lang="cs-CZ" sz="4000" b="1" dirty="0"/>
          </a:p>
        </p:txBody>
      </p:sp>
    </p:spTree>
    <p:extLst>
      <p:ext uri="{BB962C8B-B14F-4D97-AF65-F5344CB8AC3E}">
        <p14:creationId xmlns:p14="http://schemas.microsoft.com/office/powerpoint/2010/main" val="28054128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274042"/>
          </a:xfrm>
        </p:spPr>
        <p:txBody>
          <a:bodyPr>
            <a:normAutofit fontScale="90000"/>
          </a:bodyPr>
          <a:lstStyle/>
          <a:p>
            <a:endParaRPr lang="cs-CZ" dirty="0"/>
          </a:p>
        </p:txBody>
      </p:sp>
      <p:sp>
        <p:nvSpPr>
          <p:cNvPr id="3" name="Zástupný symbol pro obsah 2"/>
          <p:cNvSpPr>
            <a:spLocks noGrp="1"/>
          </p:cNvSpPr>
          <p:nvPr>
            <p:ph idx="1"/>
          </p:nvPr>
        </p:nvSpPr>
        <p:spPr>
          <a:xfrm>
            <a:off x="467544" y="1412776"/>
            <a:ext cx="8229600" cy="3744416"/>
          </a:xfrm>
        </p:spPr>
        <p:txBody>
          <a:bodyPr>
            <a:normAutofit fontScale="47500" lnSpcReduction="20000"/>
          </a:bodyPr>
          <a:lstStyle/>
          <a:p>
            <a:pPr marL="0" indent="0">
              <a:buNone/>
            </a:pPr>
            <a:r>
              <a:rPr lang="cs-CZ" sz="4200" dirty="0" smtClean="0"/>
              <a:t>„</a:t>
            </a:r>
            <a:r>
              <a:rPr lang="en-US" sz="4200" dirty="0" smtClean="0"/>
              <a:t>The </a:t>
            </a:r>
            <a:r>
              <a:rPr lang="en-US" sz="4200" dirty="0"/>
              <a:t>fact that classes are universals, or abstract entities, </a:t>
            </a:r>
            <a:r>
              <a:rPr lang="en-US" sz="4200" dirty="0" smtClean="0"/>
              <a:t>is</a:t>
            </a:r>
            <a:r>
              <a:rPr lang="cs-CZ" sz="4200" dirty="0" smtClean="0"/>
              <a:t> </a:t>
            </a:r>
            <a:r>
              <a:rPr lang="en-US" sz="4200" dirty="0" smtClean="0"/>
              <a:t>sometimes </a:t>
            </a:r>
            <a:r>
              <a:rPr lang="en-US" sz="4200" dirty="0"/>
              <a:t>obscured by speaking of classes as mere </a:t>
            </a:r>
            <a:r>
              <a:rPr lang="en-US" sz="4200" dirty="0" smtClean="0"/>
              <a:t>aggregates</a:t>
            </a:r>
            <a:r>
              <a:rPr lang="cs-CZ" sz="4200" dirty="0" smtClean="0"/>
              <a:t> </a:t>
            </a:r>
            <a:r>
              <a:rPr lang="en-US" sz="4200" dirty="0" smtClean="0"/>
              <a:t>or </a:t>
            </a:r>
            <a:r>
              <a:rPr lang="en-US" sz="4200" dirty="0"/>
              <a:t>collections, thus </a:t>
            </a:r>
            <a:r>
              <a:rPr lang="en-US" sz="4200" dirty="0" smtClean="0"/>
              <a:t>likening </a:t>
            </a:r>
            <a:r>
              <a:rPr lang="en-US" sz="4200" dirty="0"/>
              <a:t>a class of stones, say, to a heap </a:t>
            </a:r>
            <a:r>
              <a:rPr lang="en-US" sz="4200" dirty="0" smtClean="0"/>
              <a:t>of</a:t>
            </a:r>
            <a:r>
              <a:rPr lang="cs-CZ" sz="4200" dirty="0" smtClean="0"/>
              <a:t> </a:t>
            </a:r>
            <a:r>
              <a:rPr lang="en-US" sz="4200" dirty="0" smtClean="0"/>
              <a:t>stones</a:t>
            </a:r>
            <a:r>
              <a:rPr lang="en-US" sz="4200" dirty="0"/>
              <a:t>. The </a:t>
            </a:r>
            <a:r>
              <a:rPr lang="en-US" sz="4200" dirty="0" smtClean="0"/>
              <a:t>heap </a:t>
            </a:r>
            <a:r>
              <a:rPr lang="en-US" sz="4200" dirty="0"/>
              <a:t>is </a:t>
            </a:r>
            <a:r>
              <a:rPr lang="en-US" sz="4200" dirty="0" smtClean="0"/>
              <a:t>indeed </a:t>
            </a:r>
            <a:r>
              <a:rPr lang="en-US" sz="4200" dirty="0"/>
              <a:t>a concrete object, as concrete as </a:t>
            </a:r>
            <a:r>
              <a:rPr lang="en-US" sz="4200" dirty="0" smtClean="0"/>
              <a:t>the</a:t>
            </a:r>
            <a:r>
              <a:rPr lang="cs-CZ" sz="4200" dirty="0" smtClean="0"/>
              <a:t> </a:t>
            </a:r>
            <a:r>
              <a:rPr lang="en-US" sz="4200" dirty="0" smtClean="0"/>
              <a:t>stones </a:t>
            </a:r>
            <a:r>
              <a:rPr lang="en-US" sz="4200" dirty="0"/>
              <a:t>that make it up; but the class of stones in the heap </a:t>
            </a:r>
            <a:r>
              <a:rPr lang="en-US" sz="4200" dirty="0" smtClean="0"/>
              <a:t>cannot</a:t>
            </a:r>
            <a:r>
              <a:rPr lang="cs-CZ" sz="4200" dirty="0" smtClean="0"/>
              <a:t> </a:t>
            </a:r>
            <a:r>
              <a:rPr lang="en-US" sz="4200" dirty="0" smtClean="0"/>
              <a:t>properly </a:t>
            </a:r>
            <a:r>
              <a:rPr lang="en-US" sz="4200" dirty="0"/>
              <a:t>be identified </a:t>
            </a:r>
            <a:r>
              <a:rPr lang="en-US" sz="4200" dirty="0" smtClean="0"/>
              <a:t>with </a:t>
            </a:r>
            <a:r>
              <a:rPr lang="en-US" sz="4200" dirty="0"/>
              <a:t>the heap. For, if it could, then by </a:t>
            </a:r>
            <a:r>
              <a:rPr lang="en-US" sz="4200" dirty="0" smtClean="0"/>
              <a:t>the</a:t>
            </a:r>
            <a:r>
              <a:rPr lang="cs-CZ" sz="4200" dirty="0" smtClean="0"/>
              <a:t> </a:t>
            </a:r>
            <a:r>
              <a:rPr lang="en-US" sz="4200" dirty="0" smtClean="0"/>
              <a:t>same</a:t>
            </a:r>
            <a:r>
              <a:rPr lang="cs-CZ" sz="4200" dirty="0" smtClean="0"/>
              <a:t> </a:t>
            </a:r>
            <a:r>
              <a:rPr lang="en-US" sz="4200" dirty="0" smtClean="0"/>
              <a:t>token </a:t>
            </a:r>
            <a:r>
              <a:rPr lang="en-US" sz="4200" dirty="0"/>
              <a:t>another class could be identified with the same </a:t>
            </a:r>
            <a:r>
              <a:rPr lang="en-US" sz="4200" dirty="0" smtClean="0"/>
              <a:t>heap,</a:t>
            </a:r>
            <a:r>
              <a:rPr lang="cs-CZ" sz="4200" dirty="0" smtClean="0"/>
              <a:t> </a:t>
            </a:r>
            <a:r>
              <a:rPr lang="en-US" sz="4200" dirty="0" smtClean="0"/>
              <a:t>namely</a:t>
            </a:r>
            <a:r>
              <a:rPr lang="en-US" sz="4200" dirty="0"/>
              <a:t>, the class of molecules of stones in the heap. But </a:t>
            </a:r>
            <a:r>
              <a:rPr lang="en-US" sz="4200" dirty="0" smtClean="0"/>
              <a:t>actually</a:t>
            </a:r>
            <a:r>
              <a:rPr lang="cs-CZ" sz="4200" dirty="0" smtClean="0"/>
              <a:t> </a:t>
            </a:r>
            <a:r>
              <a:rPr lang="en-US" sz="4200" dirty="0" smtClean="0"/>
              <a:t>these </a:t>
            </a:r>
            <a:r>
              <a:rPr lang="en-US" sz="4200" dirty="0"/>
              <a:t>classes have to </a:t>
            </a:r>
            <a:r>
              <a:rPr lang="en-US" sz="4200" dirty="0" smtClean="0"/>
              <a:t>be </a:t>
            </a:r>
            <a:r>
              <a:rPr lang="en-US" sz="4200" dirty="0"/>
              <a:t>kept distinct; for we want to say </a:t>
            </a:r>
            <a:r>
              <a:rPr lang="en-US" sz="4200" dirty="0" smtClean="0"/>
              <a:t>that</a:t>
            </a:r>
            <a:r>
              <a:rPr lang="cs-CZ" sz="4200" dirty="0" smtClean="0"/>
              <a:t> </a:t>
            </a:r>
            <a:r>
              <a:rPr lang="en-US" sz="4200" dirty="0" smtClean="0"/>
              <a:t>the </a:t>
            </a:r>
            <a:r>
              <a:rPr lang="en-US" sz="4200" dirty="0"/>
              <a:t>one has just, say, </a:t>
            </a:r>
            <a:r>
              <a:rPr lang="en-US" sz="4200" dirty="0" smtClean="0"/>
              <a:t>a </a:t>
            </a:r>
            <a:r>
              <a:rPr lang="en-US" sz="4200" dirty="0"/>
              <a:t>hundred members, while the other </a:t>
            </a:r>
            <a:r>
              <a:rPr lang="en-US" sz="4200" dirty="0" smtClean="0"/>
              <a:t>has</a:t>
            </a:r>
            <a:r>
              <a:rPr lang="cs-CZ" sz="4200" dirty="0" smtClean="0"/>
              <a:t> </a:t>
            </a:r>
            <a:r>
              <a:rPr lang="en-US" sz="4200" dirty="0" smtClean="0"/>
              <a:t>trillions</a:t>
            </a:r>
            <a:r>
              <a:rPr lang="en-US" sz="4200" dirty="0"/>
              <a:t>. </a:t>
            </a:r>
            <a:r>
              <a:rPr lang="en-US" sz="4200" b="1" dirty="0"/>
              <a:t>Classes, therefore, are abstract entities</a:t>
            </a:r>
            <a:r>
              <a:rPr lang="en-US" sz="4200" dirty="0"/>
              <a:t>; we may </a:t>
            </a:r>
            <a:r>
              <a:rPr lang="en-US" sz="4200" dirty="0" smtClean="0"/>
              <a:t>call</a:t>
            </a:r>
            <a:r>
              <a:rPr lang="cs-CZ" sz="4200" dirty="0" smtClean="0"/>
              <a:t> </a:t>
            </a:r>
            <a:r>
              <a:rPr lang="en-US" sz="4200" dirty="0" smtClean="0"/>
              <a:t>them </a:t>
            </a:r>
            <a:r>
              <a:rPr lang="en-US" sz="4200" dirty="0"/>
              <a:t>aggregates or collections if we like, but </a:t>
            </a:r>
            <a:r>
              <a:rPr lang="en-US" sz="4200" b="1" dirty="0"/>
              <a:t>they are </a:t>
            </a:r>
            <a:r>
              <a:rPr lang="en-US" sz="4200" b="1" dirty="0" smtClean="0"/>
              <a:t>universals</a:t>
            </a:r>
            <a:r>
              <a:rPr lang="en-US" sz="4200" dirty="0" smtClean="0"/>
              <a:t>.</a:t>
            </a:r>
            <a:r>
              <a:rPr lang="cs-CZ" sz="4200" dirty="0" smtClean="0"/>
              <a:t> </a:t>
            </a:r>
            <a:r>
              <a:rPr lang="en-US" sz="4200" dirty="0" smtClean="0"/>
              <a:t>That </a:t>
            </a:r>
            <a:r>
              <a:rPr lang="en-US" sz="4200" dirty="0"/>
              <a:t>is, if there are classes</a:t>
            </a:r>
            <a:r>
              <a:rPr lang="en-US" sz="4200" dirty="0" smtClean="0"/>
              <a:t>.</a:t>
            </a:r>
            <a:r>
              <a:rPr lang="cs-CZ" sz="4200" dirty="0" smtClean="0"/>
              <a:t>“</a:t>
            </a:r>
          </a:p>
          <a:p>
            <a:pPr marL="0" indent="0">
              <a:buNone/>
            </a:pPr>
            <a:endParaRPr lang="cs-CZ" sz="4200" dirty="0" smtClean="0"/>
          </a:p>
          <a:p>
            <a:pPr marL="0" indent="0">
              <a:buNone/>
            </a:pPr>
            <a:r>
              <a:rPr lang="cs-CZ" sz="3400" dirty="0" err="1"/>
              <a:t>Quine</a:t>
            </a:r>
            <a:r>
              <a:rPr lang="cs-CZ" sz="3400" dirty="0"/>
              <a:t>, </a:t>
            </a:r>
            <a:r>
              <a:rPr lang="cs-CZ" sz="3400" dirty="0" err="1"/>
              <a:t>From</a:t>
            </a:r>
            <a:r>
              <a:rPr lang="cs-CZ" sz="3400" dirty="0"/>
              <a:t> a </a:t>
            </a:r>
            <a:r>
              <a:rPr lang="cs-CZ" sz="3400" dirty="0" err="1"/>
              <a:t>Logical</a:t>
            </a:r>
            <a:r>
              <a:rPr lang="cs-CZ" sz="3400" dirty="0"/>
              <a:t> Point </a:t>
            </a:r>
            <a:r>
              <a:rPr lang="cs-CZ" sz="3400" dirty="0" err="1"/>
              <a:t>of</a:t>
            </a:r>
            <a:r>
              <a:rPr lang="cs-CZ" sz="3400" dirty="0"/>
              <a:t> </a:t>
            </a:r>
            <a:r>
              <a:rPr lang="cs-CZ" sz="3400" dirty="0" err="1"/>
              <a:t>View</a:t>
            </a:r>
            <a:endParaRPr lang="cs-CZ" sz="3400" dirty="0"/>
          </a:p>
          <a:p>
            <a:pPr marL="0" indent="0">
              <a:buNone/>
            </a:pPr>
            <a:endParaRPr lang="cs-CZ" dirty="0"/>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AD2D0F1-144A-47CA-A188-8C605C6B9324}" type="slidenum">
              <a:rPr lang="cs-CZ" smtClean="0"/>
              <a:t>4</a:t>
            </a:fld>
            <a:endParaRPr lang="cs-CZ"/>
          </a:p>
        </p:txBody>
      </p:sp>
    </p:spTree>
    <p:extLst>
      <p:ext uri="{BB962C8B-B14F-4D97-AF65-F5344CB8AC3E}">
        <p14:creationId xmlns:p14="http://schemas.microsoft.com/office/powerpoint/2010/main" val="19840098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332656"/>
            <a:ext cx="8229600" cy="288032"/>
          </a:xfrm>
        </p:spPr>
        <p:txBody>
          <a:bodyPr>
            <a:noAutofit/>
          </a:bodyPr>
          <a:lstStyle/>
          <a:p>
            <a:r>
              <a:rPr lang="cs-CZ" sz="2400" dirty="0" err="1" smtClean="0"/>
              <a:t>Aristotelian</a:t>
            </a:r>
            <a:r>
              <a:rPr lang="cs-CZ" sz="2400" dirty="0" smtClean="0"/>
              <a:t> </a:t>
            </a:r>
            <a:r>
              <a:rPr lang="cs-CZ" sz="2400" dirty="0" err="1" smtClean="0"/>
              <a:t>syllogistic</a:t>
            </a:r>
            <a:endParaRPr lang="cs-CZ" sz="2400" dirty="0"/>
          </a:p>
        </p:txBody>
      </p:sp>
      <p:sp>
        <p:nvSpPr>
          <p:cNvPr id="3" name="Zástupný symbol pro obsah 2"/>
          <p:cNvSpPr>
            <a:spLocks noGrp="1"/>
          </p:cNvSpPr>
          <p:nvPr>
            <p:ph idx="1"/>
          </p:nvPr>
        </p:nvSpPr>
        <p:spPr>
          <a:xfrm>
            <a:off x="457200" y="908720"/>
            <a:ext cx="8229600" cy="5217443"/>
          </a:xfrm>
        </p:spPr>
        <p:txBody>
          <a:bodyPr/>
          <a:lstStyle/>
          <a:p>
            <a:endParaRPr lang="cs-CZ" dirty="0"/>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AD2D0F1-144A-47CA-A188-8C605C6B9324}" type="slidenum">
              <a:rPr lang="cs-CZ" smtClean="0"/>
              <a:t>5</a:t>
            </a:fld>
            <a:endParaRPr lang="cs-CZ"/>
          </a:p>
        </p:txBody>
      </p:sp>
      <p:sp>
        <p:nvSpPr>
          <p:cNvPr id="6" name="Zástupný symbol pro číslo snímku 4"/>
          <p:cNvSpPr txBox="1">
            <a:spLocks/>
          </p:cNvSpPr>
          <p:nvPr/>
        </p:nvSpPr>
        <p:spPr>
          <a:xfrm>
            <a:off x="6553200" y="6356350"/>
            <a:ext cx="2133600" cy="365125"/>
          </a:xfrm>
          <a:prstGeom prst="rect">
            <a:avLst/>
          </a:prstGeom>
        </p:spPr>
        <p:txBody>
          <a:bodyPr vert="horz" lIns="91440" tIns="45720" rIns="91440" bIns="45720" rtlCol="0" anchor="ctr"/>
          <a:lstStyle>
            <a:defPPr>
              <a:defRPr lang="cs-CZ"/>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AD2D0F1-144A-47CA-A188-8C605C6B9324}" type="slidenum">
              <a:rPr lang="cs-CZ" smtClean="0"/>
              <a:pPr/>
              <a:t>5</a:t>
            </a:fld>
            <a:endParaRPr lang="cs-CZ"/>
          </a:p>
        </p:txBody>
      </p:sp>
      <p:sp>
        <p:nvSpPr>
          <p:cNvPr id="7" name="Zástupný symbol pro obsah 6"/>
          <p:cNvSpPr txBox="1">
            <a:spLocks/>
          </p:cNvSpPr>
          <p:nvPr/>
        </p:nvSpPr>
        <p:spPr>
          <a:xfrm>
            <a:off x="467544" y="764704"/>
            <a:ext cx="8229600" cy="595677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800" dirty="0"/>
              <a:t>“That one term should be in another as in a whole is the same as for the other to be predicated of all of the first. And we say that one term is predicated of all of another, whenever nothing can be found of which the other term cannot be asserted.”</a:t>
            </a:r>
            <a:r>
              <a:rPr lang="en-GB" sz="1900" dirty="0"/>
              <a:t> </a:t>
            </a:r>
            <a:endParaRPr lang="cs-CZ" sz="1900" dirty="0" smtClean="0"/>
          </a:p>
          <a:p>
            <a:pPr marL="0" indent="0">
              <a:buNone/>
            </a:pPr>
            <a:r>
              <a:rPr lang="en-GB" sz="1600" dirty="0" smtClean="0"/>
              <a:t>Aristotle, Prior Analytics </a:t>
            </a:r>
            <a:r>
              <a:rPr lang="en-GB" sz="1600" dirty="0" smtClean="0">
                <a:sym typeface="Symbol"/>
              </a:rPr>
              <a:t></a:t>
            </a:r>
            <a:r>
              <a:rPr lang="en-GB" sz="1600" dirty="0" smtClean="0"/>
              <a:t>2, 24b27-30</a:t>
            </a:r>
            <a:r>
              <a:rPr lang="en-GB" sz="1600" dirty="0" smtClean="0">
                <a:sym typeface="Symbol"/>
              </a:rPr>
              <a:t></a:t>
            </a:r>
            <a:endParaRPr lang="cs-CZ" sz="1600" dirty="0" smtClean="0"/>
          </a:p>
          <a:p>
            <a:pPr marL="0" indent="0">
              <a:buFont typeface="Arial" panose="020B0604020202020204" pitchFamily="34" charset="0"/>
              <a:buNone/>
            </a:pPr>
            <a:endParaRPr lang="cs-CZ" dirty="0" smtClean="0"/>
          </a:p>
          <a:p>
            <a:pPr marL="0" indent="0">
              <a:buFont typeface="Arial" panose="020B0604020202020204" pitchFamily="34" charset="0"/>
              <a:buNone/>
            </a:pPr>
            <a:r>
              <a:rPr lang="cs-CZ" sz="2000" dirty="0" smtClean="0"/>
              <a:t>Euler-Diagram:</a:t>
            </a:r>
          </a:p>
          <a:p>
            <a:pPr marL="0" indent="0">
              <a:buFont typeface="Arial" panose="020B0604020202020204" pitchFamily="34" charset="0"/>
              <a:buNone/>
            </a:pPr>
            <a:endParaRPr lang="cs-CZ" dirty="0" smtClean="0"/>
          </a:p>
          <a:p>
            <a:pPr marL="0" indent="0">
              <a:buFont typeface="Arial" panose="020B0604020202020204" pitchFamily="34" charset="0"/>
              <a:buNone/>
            </a:pPr>
            <a:endParaRPr lang="cs-CZ" dirty="0" smtClean="0"/>
          </a:p>
          <a:p>
            <a:pPr marL="0" indent="0">
              <a:buFont typeface="Arial" panose="020B0604020202020204" pitchFamily="34" charset="0"/>
              <a:buNone/>
            </a:pPr>
            <a:endParaRPr lang="cs-CZ" dirty="0" smtClean="0"/>
          </a:p>
          <a:p>
            <a:pPr marL="0" indent="0">
              <a:buFont typeface="Arial" panose="020B0604020202020204" pitchFamily="34" charset="0"/>
              <a:buNone/>
            </a:pPr>
            <a:r>
              <a:rPr lang="cs-CZ" sz="2000" dirty="0" err="1" smtClean="0"/>
              <a:t>Venn</a:t>
            </a:r>
            <a:r>
              <a:rPr lang="cs-CZ" sz="2000" dirty="0" smtClean="0"/>
              <a:t>-Diagram:</a:t>
            </a:r>
          </a:p>
          <a:p>
            <a:endParaRPr lang="cs-CZ" dirty="0"/>
          </a:p>
        </p:txBody>
      </p:sp>
      <p:pic>
        <p:nvPicPr>
          <p:cNvPr id="8" name="Obrázek 7" descr="https://upload.wikimedia.org/wikipedia/commons/thumb/a/aa/Hamilton_Lectures_on_Logic_1874_Euler_Diagrams.png/800px-Hamilton_Lectures_on_Logic_1874_Euler_Diagrams.png"/>
          <p:cNvPicPr/>
          <p:nvPr/>
        </p:nvPicPr>
        <p:blipFill rotWithShape="1">
          <a:blip r:embed="rId2">
            <a:extLst>
              <a:ext uri="{28A0092B-C50C-407E-A947-70E740481C1C}">
                <a14:useLocalDpi xmlns:a14="http://schemas.microsoft.com/office/drawing/2010/main" val="0"/>
              </a:ext>
            </a:extLst>
          </a:blip>
          <a:srcRect l="13393" t="11672" r="14220" b="46686"/>
          <a:stretch/>
        </p:blipFill>
        <p:spPr bwMode="auto">
          <a:xfrm>
            <a:off x="4860032" y="2164842"/>
            <a:ext cx="3086100" cy="2037080"/>
          </a:xfrm>
          <a:prstGeom prst="rect">
            <a:avLst/>
          </a:prstGeom>
          <a:noFill/>
          <a:ln>
            <a:noFill/>
          </a:ln>
          <a:extLst>
            <a:ext uri="{53640926-AAD7-44D8-BBD7-CCE9431645EC}">
              <a14:shadowObscured xmlns:a14="http://schemas.microsoft.com/office/drawing/2010/main"/>
            </a:ext>
          </a:extLst>
        </p:spPr>
      </p:pic>
      <p:pic>
        <p:nvPicPr>
          <p:cNvPr id="9" name="Obrázek 8" descr="https://upload.wikimedia.org/wikipedia/en/thumb/3/36/Couturat_1914_and_Venn_assignments1.jpg/1280px-Couturat_1914_and_Venn_assignments1.jpg"/>
          <p:cNvPicPr/>
          <p:nvPr/>
        </p:nvPicPr>
        <p:blipFill rotWithShape="1">
          <a:blip r:embed="rId3">
            <a:extLst>
              <a:ext uri="{28A0092B-C50C-407E-A947-70E740481C1C}">
                <a14:useLocalDpi xmlns:a14="http://schemas.microsoft.com/office/drawing/2010/main" val="0"/>
              </a:ext>
            </a:extLst>
          </a:blip>
          <a:srcRect l="59617" t="15141" r="2956" b="7394"/>
          <a:stretch/>
        </p:blipFill>
        <p:spPr bwMode="auto">
          <a:xfrm>
            <a:off x="5286958" y="4180565"/>
            <a:ext cx="2232248" cy="218621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236817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490066"/>
          </a:xfrm>
        </p:spPr>
        <p:txBody>
          <a:bodyPr>
            <a:normAutofit fontScale="90000"/>
          </a:bodyPr>
          <a:lstStyle/>
          <a:p>
            <a:endParaRPr lang="cs-CZ" dirty="0"/>
          </a:p>
        </p:txBody>
      </p:sp>
      <p:sp>
        <p:nvSpPr>
          <p:cNvPr id="3" name="Zástupný symbol pro obsah 2"/>
          <p:cNvSpPr>
            <a:spLocks noGrp="1"/>
          </p:cNvSpPr>
          <p:nvPr>
            <p:ph idx="1"/>
          </p:nvPr>
        </p:nvSpPr>
        <p:spPr>
          <a:xfrm>
            <a:off x="457200" y="1600201"/>
            <a:ext cx="8229600" cy="1540767"/>
          </a:xfrm>
        </p:spPr>
        <p:txBody>
          <a:bodyPr>
            <a:normAutofit lnSpcReduction="10000"/>
          </a:bodyPr>
          <a:lstStyle/>
          <a:p>
            <a:pPr marL="0" indent="0">
              <a:buNone/>
            </a:pPr>
            <a:r>
              <a:rPr lang="en-GB" sz="2000" dirty="0"/>
              <a:t>“This use of ‘individual‘ has nothing to do with the distinction between ‘individuals‘ and ‘classes‘ in logic (…). In the logical sense the sets are individuals.“ </a:t>
            </a:r>
            <a:endParaRPr lang="cs-CZ" sz="2000" dirty="0" smtClean="0"/>
          </a:p>
          <a:p>
            <a:pPr marL="0" indent="0">
              <a:buNone/>
            </a:pPr>
            <a:endParaRPr lang="cs-CZ" sz="2000" dirty="0" smtClean="0"/>
          </a:p>
          <a:p>
            <a:pPr marL="0" indent="0">
              <a:buNone/>
            </a:pPr>
            <a:r>
              <a:rPr lang="en-GB" sz="1700" dirty="0" err="1" smtClean="0"/>
              <a:t>Bernays</a:t>
            </a:r>
            <a:r>
              <a:rPr lang="en-GB" sz="1700" dirty="0" smtClean="0"/>
              <a:t>, P., Axiomatic Set </a:t>
            </a:r>
            <a:r>
              <a:rPr lang="en-GB" sz="1700" dirty="0" smtClean="0"/>
              <a:t>Theory</a:t>
            </a:r>
            <a:endParaRPr lang="cs-CZ" sz="1700" dirty="0" smtClean="0"/>
          </a:p>
          <a:p>
            <a:pPr marL="0" indent="0">
              <a:buNone/>
            </a:pPr>
            <a:endParaRPr lang="cs-CZ" sz="1700" dirty="0" smtClean="0"/>
          </a:p>
          <a:p>
            <a:pPr marL="0" indent="0">
              <a:buNone/>
            </a:pPr>
            <a:endParaRPr lang="cs-CZ" sz="2000" dirty="0"/>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AD2D0F1-144A-47CA-A188-8C605C6B9324}" type="slidenum">
              <a:rPr lang="cs-CZ" smtClean="0"/>
              <a:t>6</a:t>
            </a:fld>
            <a:endParaRPr lang="cs-CZ"/>
          </a:p>
        </p:txBody>
      </p:sp>
    </p:spTree>
    <p:extLst>
      <p:ext uri="{BB962C8B-B14F-4D97-AF65-F5344CB8AC3E}">
        <p14:creationId xmlns:p14="http://schemas.microsoft.com/office/powerpoint/2010/main" val="12915096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a:xfrm>
            <a:off x="457200" y="1600201"/>
            <a:ext cx="8229600" cy="1972816"/>
          </a:xfrm>
        </p:spPr>
        <p:txBody>
          <a:bodyPr>
            <a:normAutofit/>
          </a:bodyPr>
          <a:lstStyle/>
          <a:p>
            <a:pPr marL="0" indent="0">
              <a:buNone/>
            </a:pPr>
            <a:r>
              <a:rPr lang="cs-CZ" sz="2000" dirty="0"/>
              <a:t>„</a:t>
            </a:r>
            <a:r>
              <a:rPr lang="en-US" sz="2000" dirty="0"/>
              <a:t>In set theory</a:t>
            </a:r>
            <a:r>
              <a:rPr lang="cs-CZ" sz="2000" dirty="0"/>
              <a:t> (…)</a:t>
            </a:r>
            <a:r>
              <a:rPr lang="en-US" sz="2000" dirty="0"/>
              <a:t> sets are given axiomatically, so their existence and basic properties are postulated by the appropriate formal axioms.</a:t>
            </a:r>
            <a:r>
              <a:rPr lang="cs-CZ" sz="2000" dirty="0" smtClean="0"/>
              <a:t>“</a:t>
            </a:r>
          </a:p>
          <a:p>
            <a:pPr marL="0" indent="0">
              <a:buNone/>
            </a:pPr>
            <a:endParaRPr lang="cs-CZ" sz="2000" dirty="0"/>
          </a:p>
          <a:p>
            <a:pPr marL="0" indent="0">
              <a:buNone/>
            </a:pPr>
            <a:r>
              <a:rPr lang="en-GB" sz="1600" dirty="0"/>
              <a:t>Stanford </a:t>
            </a:r>
            <a:r>
              <a:rPr lang="en-GB" sz="1600" dirty="0" err="1"/>
              <a:t>Encyclopedia</a:t>
            </a:r>
            <a:r>
              <a:rPr lang="en-GB" sz="1600" dirty="0"/>
              <a:t> of Philosophy</a:t>
            </a:r>
          </a:p>
          <a:p>
            <a:endParaRPr lang="cs-CZ" dirty="0"/>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AD2D0F1-144A-47CA-A188-8C605C6B9324}" type="slidenum">
              <a:rPr lang="cs-CZ" smtClean="0"/>
              <a:t>7</a:t>
            </a:fld>
            <a:endParaRPr lang="cs-CZ"/>
          </a:p>
        </p:txBody>
      </p:sp>
    </p:spTree>
    <p:extLst>
      <p:ext uri="{BB962C8B-B14F-4D97-AF65-F5344CB8AC3E}">
        <p14:creationId xmlns:p14="http://schemas.microsoft.com/office/powerpoint/2010/main" val="42250962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778098"/>
          </a:xfrm>
        </p:spPr>
        <p:txBody>
          <a:bodyPr/>
          <a:lstStyle/>
          <a:p>
            <a:endParaRPr lang="cs-CZ" dirty="0"/>
          </a:p>
        </p:txBody>
      </p:sp>
      <p:sp>
        <p:nvSpPr>
          <p:cNvPr id="3" name="Zástupný symbol pro obsah 2"/>
          <p:cNvSpPr>
            <a:spLocks noGrp="1"/>
          </p:cNvSpPr>
          <p:nvPr>
            <p:ph idx="1"/>
          </p:nvPr>
        </p:nvSpPr>
        <p:spPr>
          <a:xfrm>
            <a:off x="467544" y="836712"/>
            <a:ext cx="8229600" cy="5688632"/>
          </a:xfrm>
        </p:spPr>
        <p:txBody>
          <a:bodyPr>
            <a:normAutofit fontScale="77500" lnSpcReduction="20000"/>
          </a:bodyPr>
          <a:lstStyle/>
          <a:p>
            <a:pPr marL="0" indent="0">
              <a:buNone/>
            </a:pPr>
            <a:r>
              <a:rPr lang="cs-CZ" sz="2600" dirty="0" smtClean="0"/>
              <a:t>Kurt </a:t>
            </a:r>
            <a:r>
              <a:rPr lang="cs-CZ" sz="2600" dirty="0" err="1" smtClean="0"/>
              <a:t>Gödel</a:t>
            </a:r>
            <a:r>
              <a:rPr lang="cs-CZ" sz="2600" dirty="0" smtClean="0"/>
              <a:t>:</a:t>
            </a:r>
          </a:p>
          <a:p>
            <a:pPr marL="0" indent="0">
              <a:buNone/>
            </a:pPr>
            <a:endParaRPr lang="cs-CZ" sz="2600" dirty="0"/>
          </a:p>
          <a:p>
            <a:pPr marL="0" indent="0">
              <a:buNone/>
            </a:pPr>
            <a:r>
              <a:rPr lang="cs-CZ" sz="2600" dirty="0" smtClean="0"/>
              <a:t>„</a:t>
            </a:r>
            <a:r>
              <a:rPr lang="cs-CZ" sz="2600" dirty="0" err="1" smtClean="0"/>
              <a:t>Mathematical</a:t>
            </a:r>
            <a:r>
              <a:rPr lang="cs-CZ" sz="2600" dirty="0" smtClean="0"/>
              <a:t> </a:t>
            </a:r>
            <a:r>
              <a:rPr lang="cs-CZ" sz="2600" dirty="0" err="1" smtClean="0"/>
              <a:t>logic</a:t>
            </a:r>
            <a:r>
              <a:rPr lang="cs-CZ" sz="2600" dirty="0" smtClean="0"/>
              <a:t>, </a:t>
            </a:r>
            <a:r>
              <a:rPr lang="cs-CZ" sz="2600" dirty="0" err="1" smtClean="0"/>
              <a:t>which</a:t>
            </a:r>
            <a:r>
              <a:rPr lang="cs-CZ" sz="2600" dirty="0" smtClean="0"/>
              <a:t> </a:t>
            </a:r>
            <a:r>
              <a:rPr lang="cs-CZ" sz="2600" dirty="0" err="1" smtClean="0"/>
              <a:t>is</a:t>
            </a:r>
            <a:r>
              <a:rPr lang="cs-CZ" sz="2600" dirty="0" smtClean="0"/>
              <a:t> </a:t>
            </a:r>
            <a:r>
              <a:rPr lang="cs-CZ" sz="2600" dirty="0" err="1" smtClean="0"/>
              <a:t>nothing</a:t>
            </a:r>
            <a:r>
              <a:rPr lang="cs-CZ" sz="2600" dirty="0" smtClean="0"/>
              <a:t> </a:t>
            </a:r>
            <a:r>
              <a:rPr lang="cs-CZ" sz="2600" dirty="0" err="1" smtClean="0"/>
              <a:t>else</a:t>
            </a:r>
            <a:r>
              <a:rPr lang="cs-CZ" sz="2600" dirty="0" smtClean="0"/>
              <a:t> but a </a:t>
            </a:r>
            <a:r>
              <a:rPr lang="cs-CZ" sz="2600" dirty="0" err="1" smtClean="0"/>
              <a:t>precise</a:t>
            </a:r>
            <a:r>
              <a:rPr lang="cs-CZ" sz="2600" dirty="0" smtClean="0"/>
              <a:t> and </a:t>
            </a:r>
            <a:r>
              <a:rPr lang="cs-CZ" sz="2600" dirty="0" err="1" smtClean="0"/>
              <a:t>complete</a:t>
            </a:r>
            <a:r>
              <a:rPr lang="cs-CZ" sz="2600" dirty="0" smtClean="0"/>
              <a:t> </a:t>
            </a:r>
            <a:r>
              <a:rPr lang="cs-CZ" sz="2600" dirty="0" err="1" smtClean="0"/>
              <a:t>formulation</a:t>
            </a:r>
            <a:r>
              <a:rPr lang="cs-CZ" sz="2600" dirty="0" smtClean="0"/>
              <a:t> </a:t>
            </a:r>
            <a:r>
              <a:rPr lang="cs-CZ" sz="2600" dirty="0" err="1" smtClean="0"/>
              <a:t>of</a:t>
            </a:r>
            <a:r>
              <a:rPr lang="cs-CZ" sz="2600" dirty="0" smtClean="0"/>
              <a:t> </a:t>
            </a:r>
            <a:r>
              <a:rPr lang="cs-CZ" sz="2600" dirty="0" err="1" smtClean="0"/>
              <a:t>formal</a:t>
            </a:r>
            <a:r>
              <a:rPr lang="cs-CZ" sz="2600" dirty="0" smtClean="0"/>
              <a:t> </a:t>
            </a:r>
            <a:r>
              <a:rPr lang="cs-CZ" sz="2600" dirty="0" err="1" smtClean="0"/>
              <a:t>logic</a:t>
            </a:r>
            <a:r>
              <a:rPr lang="cs-CZ" sz="2600" dirty="0" smtClean="0"/>
              <a:t>, has </a:t>
            </a:r>
            <a:r>
              <a:rPr lang="cs-CZ" sz="2600" dirty="0" err="1" smtClean="0"/>
              <a:t>two</a:t>
            </a:r>
            <a:r>
              <a:rPr lang="cs-CZ" sz="2600" dirty="0" smtClean="0"/>
              <a:t> </a:t>
            </a:r>
            <a:r>
              <a:rPr lang="cs-CZ" sz="2600" dirty="0" err="1" smtClean="0"/>
              <a:t>quite</a:t>
            </a:r>
            <a:r>
              <a:rPr lang="cs-CZ" sz="2600" dirty="0" smtClean="0"/>
              <a:t> </a:t>
            </a:r>
            <a:r>
              <a:rPr lang="cs-CZ" sz="2600" dirty="0" err="1" smtClean="0"/>
              <a:t>different</a:t>
            </a:r>
            <a:r>
              <a:rPr lang="cs-CZ" sz="2600" dirty="0" smtClean="0"/>
              <a:t> </a:t>
            </a:r>
            <a:r>
              <a:rPr lang="cs-CZ" sz="2600" dirty="0" err="1" smtClean="0"/>
              <a:t>aspects</a:t>
            </a:r>
            <a:r>
              <a:rPr lang="cs-CZ" sz="2600" dirty="0" smtClean="0"/>
              <a:t>. On </a:t>
            </a:r>
            <a:r>
              <a:rPr lang="cs-CZ" sz="2600" dirty="0" err="1" smtClean="0"/>
              <a:t>the</a:t>
            </a:r>
            <a:r>
              <a:rPr lang="cs-CZ" sz="2600" dirty="0" smtClean="0"/>
              <a:t> </a:t>
            </a:r>
            <a:r>
              <a:rPr lang="cs-CZ" sz="2600" dirty="0" err="1" smtClean="0"/>
              <a:t>one</a:t>
            </a:r>
            <a:r>
              <a:rPr lang="cs-CZ" sz="2600" dirty="0" smtClean="0"/>
              <a:t> hand, </a:t>
            </a:r>
            <a:r>
              <a:rPr lang="cs-CZ" sz="2600" dirty="0" err="1" smtClean="0"/>
              <a:t>it</a:t>
            </a:r>
            <a:r>
              <a:rPr lang="cs-CZ" sz="2600" dirty="0" smtClean="0"/>
              <a:t> </a:t>
            </a:r>
            <a:r>
              <a:rPr lang="cs-CZ" sz="2600" dirty="0" err="1" smtClean="0"/>
              <a:t>is</a:t>
            </a:r>
            <a:r>
              <a:rPr lang="cs-CZ" sz="2600" dirty="0" smtClean="0"/>
              <a:t> a </a:t>
            </a:r>
            <a:r>
              <a:rPr lang="cs-CZ" sz="2600" dirty="0" err="1" smtClean="0"/>
              <a:t>section</a:t>
            </a:r>
            <a:r>
              <a:rPr lang="cs-CZ" sz="2600" dirty="0" smtClean="0"/>
              <a:t> </a:t>
            </a:r>
            <a:r>
              <a:rPr lang="cs-CZ" sz="2600" dirty="0" err="1" smtClean="0"/>
              <a:t>of</a:t>
            </a:r>
            <a:r>
              <a:rPr lang="cs-CZ" sz="2600" dirty="0" smtClean="0"/>
              <a:t> </a:t>
            </a:r>
            <a:r>
              <a:rPr lang="cs-CZ" sz="2600" dirty="0" err="1" smtClean="0"/>
              <a:t>Mathematics</a:t>
            </a:r>
            <a:r>
              <a:rPr lang="cs-CZ" sz="2600" dirty="0" smtClean="0"/>
              <a:t> </a:t>
            </a:r>
            <a:r>
              <a:rPr lang="cs-CZ" sz="2600" dirty="0" err="1" smtClean="0"/>
              <a:t>treating</a:t>
            </a:r>
            <a:r>
              <a:rPr lang="cs-CZ" sz="2600" dirty="0" smtClean="0"/>
              <a:t> </a:t>
            </a:r>
            <a:r>
              <a:rPr lang="cs-CZ" sz="2600" dirty="0" err="1" smtClean="0"/>
              <a:t>of</a:t>
            </a:r>
            <a:r>
              <a:rPr lang="cs-CZ" sz="2600" dirty="0" smtClean="0"/>
              <a:t> </a:t>
            </a:r>
            <a:r>
              <a:rPr lang="cs-CZ" sz="2600" dirty="0" err="1" smtClean="0"/>
              <a:t>classes</a:t>
            </a:r>
            <a:r>
              <a:rPr lang="cs-CZ" sz="2600" dirty="0" smtClean="0"/>
              <a:t>, relations, </a:t>
            </a:r>
            <a:r>
              <a:rPr lang="cs-CZ" sz="2600" dirty="0" err="1" smtClean="0"/>
              <a:t>combinations</a:t>
            </a:r>
            <a:r>
              <a:rPr lang="cs-CZ" sz="2600" dirty="0" smtClean="0"/>
              <a:t> </a:t>
            </a:r>
            <a:r>
              <a:rPr lang="cs-CZ" sz="2600" dirty="0" err="1" smtClean="0"/>
              <a:t>of</a:t>
            </a:r>
            <a:r>
              <a:rPr lang="cs-CZ" sz="2600" dirty="0" smtClean="0"/>
              <a:t> </a:t>
            </a:r>
            <a:r>
              <a:rPr lang="cs-CZ" sz="2600" dirty="0" err="1" smtClean="0"/>
              <a:t>symbols</a:t>
            </a:r>
            <a:r>
              <a:rPr lang="cs-CZ" sz="2600" dirty="0" smtClean="0"/>
              <a:t>, </a:t>
            </a:r>
            <a:r>
              <a:rPr lang="cs-CZ" sz="2600" dirty="0" err="1" smtClean="0"/>
              <a:t>etc</a:t>
            </a:r>
            <a:r>
              <a:rPr lang="cs-CZ" sz="2600" dirty="0" smtClean="0"/>
              <a:t>., </a:t>
            </a:r>
            <a:r>
              <a:rPr lang="cs-CZ" sz="2600" dirty="0" err="1" smtClean="0"/>
              <a:t>instead</a:t>
            </a:r>
            <a:r>
              <a:rPr lang="cs-CZ" sz="2600" dirty="0" smtClean="0"/>
              <a:t> </a:t>
            </a:r>
            <a:r>
              <a:rPr lang="cs-CZ" sz="2600" dirty="0" err="1" smtClean="0"/>
              <a:t>of</a:t>
            </a:r>
            <a:r>
              <a:rPr lang="cs-CZ" sz="2600" dirty="0" smtClean="0"/>
              <a:t> </a:t>
            </a:r>
            <a:r>
              <a:rPr lang="cs-CZ" sz="2600" dirty="0" err="1" smtClean="0"/>
              <a:t>numbers</a:t>
            </a:r>
            <a:r>
              <a:rPr lang="cs-CZ" sz="2600" dirty="0" smtClean="0"/>
              <a:t>, </a:t>
            </a:r>
            <a:r>
              <a:rPr lang="cs-CZ" sz="2600" dirty="0" err="1" smtClean="0"/>
              <a:t>functions</a:t>
            </a:r>
            <a:r>
              <a:rPr lang="cs-CZ" sz="2600" dirty="0" smtClean="0"/>
              <a:t>, </a:t>
            </a:r>
            <a:r>
              <a:rPr lang="cs-CZ" sz="2600" dirty="0" err="1" smtClean="0"/>
              <a:t>geometric</a:t>
            </a:r>
            <a:r>
              <a:rPr lang="cs-CZ" sz="2600" dirty="0" smtClean="0"/>
              <a:t> </a:t>
            </a:r>
            <a:r>
              <a:rPr lang="cs-CZ" sz="2600" dirty="0" err="1" smtClean="0"/>
              <a:t>figures</a:t>
            </a:r>
            <a:r>
              <a:rPr lang="cs-CZ" sz="2600" dirty="0" smtClean="0"/>
              <a:t>, </a:t>
            </a:r>
            <a:r>
              <a:rPr lang="cs-CZ" sz="2600" dirty="0" err="1" smtClean="0"/>
              <a:t>etc</a:t>
            </a:r>
            <a:r>
              <a:rPr lang="cs-CZ" sz="2600" dirty="0" smtClean="0"/>
              <a:t>. On </a:t>
            </a:r>
            <a:r>
              <a:rPr lang="cs-CZ" sz="2600" dirty="0" err="1" smtClean="0"/>
              <a:t>the</a:t>
            </a:r>
            <a:r>
              <a:rPr lang="cs-CZ" sz="2600" dirty="0" smtClean="0"/>
              <a:t> </a:t>
            </a:r>
            <a:r>
              <a:rPr lang="cs-CZ" sz="2600" dirty="0" err="1" smtClean="0"/>
              <a:t>other</a:t>
            </a:r>
            <a:r>
              <a:rPr lang="cs-CZ" sz="2600" dirty="0" smtClean="0"/>
              <a:t> hand, </a:t>
            </a:r>
            <a:r>
              <a:rPr lang="cs-CZ" sz="2600" dirty="0" err="1" smtClean="0"/>
              <a:t>it</a:t>
            </a:r>
            <a:r>
              <a:rPr lang="cs-CZ" sz="2600" dirty="0" smtClean="0"/>
              <a:t> </a:t>
            </a:r>
            <a:r>
              <a:rPr lang="cs-CZ" sz="2600" dirty="0" err="1" smtClean="0"/>
              <a:t>is</a:t>
            </a:r>
            <a:r>
              <a:rPr lang="cs-CZ" sz="2600" dirty="0" smtClean="0"/>
              <a:t> a science prior to </a:t>
            </a:r>
            <a:r>
              <a:rPr lang="cs-CZ" sz="2600" dirty="0" err="1" smtClean="0"/>
              <a:t>all</a:t>
            </a:r>
            <a:r>
              <a:rPr lang="cs-CZ" sz="2600" dirty="0" smtClean="0"/>
              <a:t> </a:t>
            </a:r>
            <a:r>
              <a:rPr lang="cs-CZ" sz="2600" dirty="0" err="1" smtClean="0"/>
              <a:t>others</a:t>
            </a:r>
            <a:r>
              <a:rPr lang="cs-CZ" sz="2600" dirty="0" smtClean="0"/>
              <a:t>, </a:t>
            </a:r>
            <a:r>
              <a:rPr lang="cs-CZ" sz="2600" dirty="0" err="1" smtClean="0"/>
              <a:t>which</a:t>
            </a:r>
            <a:r>
              <a:rPr lang="cs-CZ" sz="2600" dirty="0" smtClean="0"/>
              <a:t> </a:t>
            </a:r>
            <a:r>
              <a:rPr lang="cs-CZ" sz="2600" dirty="0" err="1" smtClean="0"/>
              <a:t>contains</a:t>
            </a:r>
            <a:r>
              <a:rPr lang="cs-CZ" sz="2600" dirty="0" smtClean="0"/>
              <a:t> </a:t>
            </a:r>
            <a:r>
              <a:rPr lang="cs-CZ" sz="2600" dirty="0" err="1" smtClean="0"/>
              <a:t>the</a:t>
            </a:r>
            <a:r>
              <a:rPr lang="cs-CZ" sz="2600" dirty="0" smtClean="0"/>
              <a:t> </a:t>
            </a:r>
            <a:r>
              <a:rPr lang="cs-CZ" sz="2600" dirty="0" err="1" smtClean="0"/>
              <a:t>ideas</a:t>
            </a:r>
            <a:r>
              <a:rPr lang="cs-CZ" sz="2600" dirty="0" smtClean="0"/>
              <a:t> and </a:t>
            </a:r>
            <a:r>
              <a:rPr lang="cs-CZ" sz="2600" dirty="0" err="1" smtClean="0"/>
              <a:t>principles</a:t>
            </a:r>
            <a:r>
              <a:rPr lang="cs-CZ" sz="2600" dirty="0" smtClean="0"/>
              <a:t> </a:t>
            </a:r>
            <a:r>
              <a:rPr lang="cs-CZ" sz="2600" dirty="0" err="1" smtClean="0"/>
              <a:t>underlying</a:t>
            </a:r>
            <a:r>
              <a:rPr lang="cs-CZ" sz="2600" dirty="0" smtClean="0"/>
              <a:t> </a:t>
            </a:r>
            <a:r>
              <a:rPr lang="cs-CZ" sz="2600" dirty="0" err="1" smtClean="0"/>
              <a:t>all</a:t>
            </a:r>
            <a:r>
              <a:rPr lang="cs-CZ" sz="2600" dirty="0" smtClean="0"/>
              <a:t> </a:t>
            </a:r>
            <a:r>
              <a:rPr lang="cs-CZ" sz="2600" dirty="0" err="1" smtClean="0"/>
              <a:t>sciences</a:t>
            </a:r>
            <a:r>
              <a:rPr lang="cs-CZ" sz="2600" dirty="0" smtClean="0"/>
              <a:t>.“ </a:t>
            </a:r>
          </a:p>
          <a:p>
            <a:pPr marL="0" indent="0">
              <a:buNone/>
            </a:pPr>
            <a:r>
              <a:rPr lang="cs-CZ" sz="2100" dirty="0" err="1" smtClean="0"/>
              <a:t>Gödel</a:t>
            </a:r>
            <a:r>
              <a:rPr lang="cs-CZ" sz="2100" dirty="0" smtClean="0"/>
              <a:t>, </a:t>
            </a:r>
            <a:r>
              <a:rPr lang="cs-CZ" sz="2100" dirty="0" err="1" smtClean="0"/>
              <a:t>Russell‘s</a:t>
            </a:r>
            <a:r>
              <a:rPr lang="cs-CZ" sz="2100" dirty="0" smtClean="0"/>
              <a:t> </a:t>
            </a:r>
            <a:r>
              <a:rPr lang="cs-CZ" sz="2100" dirty="0" err="1"/>
              <a:t>M</a:t>
            </a:r>
            <a:r>
              <a:rPr lang="cs-CZ" sz="2100" dirty="0" err="1" smtClean="0"/>
              <a:t>athematical</a:t>
            </a:r>
            <a:r>
              <a:rPr lang="cs-CZ" sz="2100" dirty="0" smtClean="0"/>
              <a:t> </a:t>
            </a:r>
            <a:r>
              <a:rPr lang="cs-CZ" sz="2100" dirty="0" err="1" smtClean="0"/>
              <a:t>Logic</a:t>
            </a:r>
            <a:r>
              <a:rPr lang="cs-CZ" sz="2100" dirty="0" smtClean="0"/>
              <a:t> (1944)</a:t>
            </a:r>
            <a:r>
              <a:rPr lang="cs-CZ" sz="2100" dirty="0"/>
              <a:t> </a:t>
            </a:r>
            <a:endParaRPr lang="cs-CZ" sz="2100" dirty="0" smtClean="0"/>
          </a:p>
          <a:p>
            <a:pPr marL="0" indent="0">
              <a:buNone/>
            </a:pPr>
            <a:endParaRPr lang="cs-CZ" sz="2100" dirty="0" smtClean="0"/>
          </a:p>
          <a:p>
            <a:pPr marL="0" indent="0" algn="ctr">
              <a:buNone/>
            </a:pPr>
            <a:r>
              <a:rPr lang="cs-CZ" sz="4100" dirty="0" smtClean="0"/>
              <a:t>X</a:t>
            </a:r>
          </a:p>
          <a:p>
            <a:pPr marL="0" indent="0">
              <a:buNone/>
            </a:pPr>
            <a:endParaRPr lang="cs-CZ" sz="1900" dirty="0" smtClean="0"/>
          </a:p>
          <a:p>
            <a:pPr marL="0" indent="0">
              <a:buNone/>
            </a:pPr>
            <a:r>
              <a:rPr lang="cs-CZ" sz="2600" dirty="0" err="1"/>
              <a:t>Gottlob</a:t>
            </a:r>
            <a:r>
              <a:rPr lang="cs-CZ" sz="2600" dirty="0"/>
              <a:t> </a:t>
            </a:r>
            <a:r>
              <a:rPr lang="cs-CZ" sz="2600" dirty="0" err="1"/>
              <a:t>Frege</a:t>
            </a:r>
            <a:r>
              <a:rPr lang="cs-CZ" sz="2600" dirty="0" smtClean="0"/>
              <a:t>:</a:t>
            </a:r>
          </a:p>
          <a:p>
            <a:pPr marL="0" indent="0">
              <a:buNone/>
            </a:pPr>
            <a:endParaRPr lang="cs-CZ" sz="2600" dirty="0"/>
          </a:p>
          <a:p>
            <a:pPr marL="0" indent="0">
              <a:buNone/>
            </a:pPr>
            <a:r>
              <a:rPr lang="cs-CZ" sz="2600" dirty="0" smtClean="0"/>
              <a:t>„</a:t>
            </a:r>
            <a:r>
              <a:rPr lang="cs-CZ" sz="2600" dirty="0" err="1"/>
              <a:t>The</a:t>
            </a:r>
            <a:r>
              <a:rPr lang="cs-CZ" sz="2600" dirty="0"/>
              <a:t> </a:t>
            </a:r>
            <a:r>
              <a:rPr lang="cs-CZ" sz="2600" dirty="0" err="1"/>
              <a:t>class</a:t>
            </a:r>
            <a:r>
              <a:rPr lang="cs-CZ" sz="2600" dirty="0"/>
              <a:t>, </a:t>
            </a:r>
            <a:r>
              <a:rPr lang="cs-CZ" sz="2600" dirty="0" err="1"/>
              <a:t>namely</a:t>
            </a:r>
            <a:r>
              <a:rPr lang="cs-CZ" sz="2600" dirty="0"/>
              <a:t>, </a:t>
            </a:r>
            <a:r>
              <a:rPr lang="cs-CZ" sz="2600" dirty="0" err="1"/>
              <a:t>is</a:t>
            </a:r>
            <a:r>
              <a:rPr lang="cs-CZ" sz="2600" dirty="0"/>
              <a:t> </a:t>
            </a:r>
            <a:r>
              <a:rPr lang="en-GB" sz="2600" dirty="0"/>
              <a:t>something derived, whereas in the concept – as I understand the word – we have something primitive” and “the primitive laws of Logic may contain nothing derived</a:t>
            </a:r>
            <a:r>
              <a:rPr lang="en-GB" sz="2600" dirty="0" smtClean="0"/>
              <a:t>”</a:t>
            </a:r>
            <a:r>
              <a:rPr lang="cs-CZ" sz="2600" dirty="0" smtClean="0"/>
              <a:t>. </a:t>
            </a:r>
          </a:p>
          <a:p>
            <a:pPr marL="0" indent="0">
              <a:buNone/>
            </a:pPr>
            <a:r>
              <a:rPr lang="cs-CZ" sz="2100" dirty="0" err="1" smtClean="0"/>
              <a:t>Frege</a:t>
            </a:r>
            <a:r>
              <a:rPr lang="cs-CZ" sz="2100" dirty="0" smtClean="0"/>
              <a:t>, </a:t>
            </a:r>
            <a:r>
              <a:rPr lang="cs-CZ" sz="2100" dirty="0" err="1" smtClean="0"/>
              <a:t>Philosophical</a:t>
            </a:r>
            <a:r>
              <a:rPr lang="cs-CZ" sz="2100" dirty="0" smtClean="0"/>
              <a:t> </a:t>
            </a:r>
            <a:r>
              <a:rPr lang="cs-CZ" sz="2100" dirty="0"/>
              <a:t>and </a:t>
            </a:r>
            <a:r>
              <a:rPr lang="cs-CZ" sz="2100" dirty="0" err="1"/>
              <a:t>Mathematical</a:t>
            </a:r>
            <a:r>
              <a:rPr lang="cs-CZ" sz="2100" dirty="0"/>
              <a:t> </a:t>
            </a:r>
            <a:r>
              <a:rPr lang="cs-CZ" sz="2100" dirty="0" err="1"/>
              <a:t>Correspondence</a:t>
            </a:r>
            <a:endParaRPr lang="cs-CZ" sz="2100" dirty="0"/>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AD2D0F1-144A-47CA-A188-8C605C6B9324}" type="slidenum">
              <a:rPr lang="cs-CZ" smtClean="0"/>
              <a:t>8</a:t>
            </a:fld>
            <a:endParaRPr lang="cs-CZ"/>
          </a:p>
        </p:txBody>
      </p:sp>
    </p:spTree>
    <p:extLst>
      <p:ext uri="{BB962C8B-B14F-4D97-AF65-F5344CB8AC3E}">
        <p14:creationId xmlns:p14="http://schemas.microsoft.com/office/powerpoint/2010/main" val="10493932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634082"/>
          </a:xfrm>
        </p:spPr>
        <p:txBody>
          <a:bodyPr>
            <a:normAutofit/>
          </a:bodyPr>
          <a:lstStyle/>
          <a:p>
            <a:r>
              <a:rPr lang="cs-CZ" sz="2400" dirty="0" err="1" smtClean="0"/>
              <a:t>Gottlob</a:t>
            </a:r>
            <a:r>
              <a:rPr lang="cs-CZ" sz="2400" dirty="0" smtClean="0"/>
              <a:t> </a:t>
            </a:r>
            <a:r>
              <a:rPr lang="cs-CZ" sz="2400" dirty="0" err="1" smtClean="0"/>
              <a:t>Frege</a:t>
            </a:r>
            <a:endParaRPr lang="cs-CZ" sz="2400" dirty="0"/>
          </a:p>
        </p:txBody>
      </p:sp>
      <p:sp>
        <p:nvSpPr>
          <p:cNvPr id="3" name="Zástupný symbol pro obsah 2"/>
          <p:cNvSpPr>
            <a:spLocks noGrp="1"/>
          </p:cNvSpPr>
          <p:nvPr>
            <p:ph idx="1"/>
          </p:nvPr>
        </p:nvSpPr>
        <p:spPr>
          <a:xfrm>
            <a:off x="457200" y="836712"/>
            <a:ext cx="8229600" cy="5472608"/>
          </a:xfrm>
        </p:spPr>
        <p:txBody>
          <a:bodyPr>
            <a:normAutofit fontScale="62500" lnSpcReduction="20000"/>
          </a:bodyPr>
          <a:lstStyle/>
          <a:p>
            <a:pPr marL="0" indent="0">
              <a:buNone/>
            </a:pPr>
            <a:endParaRPr lang="cs-CZ" dirty="0"/>
          </a:p>
          <a:p>
            <a:pPr marL="0" indent="0">
              <a:buNone/>
            </a:pPr>
            <a:r>
              <a:rPr lang="en-GB" sz="2900" dirty="0" smtClean="0"/>
              <a:t>„The </a:t>
            </a:r>
            <a:r>
              <a:rPr lang="en-GB" sz="2900" dirty="0"/>
              <a:t>fundamental logical relation is that of an object’s falling under a concept: all relations between concepts can be reduced to this.“</a:t>
            </a:r>
            <a:endParaRPr lang="cs-CZ" sz="2900" dirty="0" smtClean="0"/>
          </a:p>
          <a:p>
            <a:pPr marL="0" indent="0">
              <a:spcBef>
                <a:spcPts val="0"/>
              </a:spcBef>
              <a:buNone/>
            </a:pPr>
            <a:r>
              <a:rPr lang="cs-CZ" sz="2200" dirty="0" err="1" smtClean="0"/>
              <a:t>Comments</a:t>
            </a:r>
            <a:r>
              <a:rPr lang="cs-CZ" sz="2200" dirty="0" smtClean="0"/>
              <a:t> on </a:t>
            </a:r>
            <a:r>
              <a:rPr lang="cs-CZ" sz="2200" dirty="0" err="1" smtClean="0"/>
              <a:t>Sense</a:t>
            </a:r>
            <a:r>
              <a:rPr lang="cs-CZ" sz="2200" dirty="0" smtClean="0"/>
              <a:t> and </a:t>
            </a:r>
            <a:r>
              <a:rPr lang="cs-CZ" sz="2200" dirty="0" err="1" smtClean="0"/>
              <a:t>Meaning</a:t>
            </a:r>
            <a:endParaRPr lang="cs-CZ" sz="2200" dirty="0" smtClean="0"/>
          </a:p>
          <a:p>
            <a:pPr marL="0" indent="0">
              <a:spcBef>
                <a:spcPts val="0"/>
              </a:spcBef>
              <a:buNone/>
            </a:pPr>
            <a:endParaRPr lang="cs-CZ" dirty="0"/>
          </a:p>
          <a:p>
            <a:pPr marL="0" indent="0">
              <a:spcBef>
                <a:spcPts val="0"/>
              </a:spcBef>
              <a:buNone/>
            </a:pPr>
            <a:r>
              <a:rPr lang="cs-CZ" sz="2900" dirty="0" smtClean="0"/>
              <a:t>„</a:t>
            </a:r>
            <a:r>
              <a:rPr lang="cs-CZ" sz="2900" dirty="0"/>
              <a:t>I call </a:t>
            </a:r>
            <a:r>
              <a:rPr lang="cs-CZ" sz="2900" dirty="0" err="1"/>
              <a:t>the</a:t>
            </a:r>
            <a:r>
              <a:rPr lang="cs-CZ" sz="2900" dirty="0"/>
              <a:t> </a:t>
            </a:r>
            <a:r>
              <a:rPr lang="cs-CZ" sz="2900" dirty="0" err="1"/>
              <a:t>concepts</a:t>
            </a:r>
            <a:r>
              <a:rPr lang="cs-CZ" sz="2900" dirty="0"/>
              <a:t> </a:t>
            </a:r>
            <a:r>
              <a:rPr lang="cs-CZ" sz="2900" dirty="0" err="1"/>
              <a:t>under</a:t>
            </a:r>
            <a:r>
              <a:rPr lang="cs-CZ" sz="2900" dirty="0"/>
              <a:t> </a:t>
            </a:r>
            <a:r>
              <a:rPr lang="cs-CZ" sz="2900" dirty="0" err="1"/>
              <a:t>which</a:t>
            </a:r>
            <a:r>
              <a:rPr lang="cs-CZ" sz="2900" dirty="0"/>
              <a:t> </a:t>
            </a:r>
            <a:r>
              <a:rPr lang="cs-CZ" sz="2900" dirty="0" err="1"/>
              <a:t>an</a:t>
            </a:r>
            <a:r>
              <a:rPr lang="cs-CZ" sz="2900" dirty="0"/>
              <a:t> </a:t>
            </a:r>
            <a:r>
              <a:rPr lang="cs-CZ" sz="2900" dirty="0" err="1"/>
              <a:t>object</a:t>
            </a:r>
            <a:r>
              <a:rPr lang="cs-CZ" sz="2900" dirty="0"/>
              <a:t> </a:t>
            </a:r>
            <a:r>
              <a:rPr lang="cs-CZ" sz="2900" dirty="0" err="1"/>
              <a:t>falls</a:t>
            </a:r>
            <a:r>
              <a:rPr lang="cs-CZ" sz="2900" dirty="0"/>
              <a:t> </a:t>
            </a:r>
            <a:r>
              <a:rPr lang="cs-CZ" sz="2900" dirty="0" err="1"/>
              <a:t>its</a:t>
            </a:r>
            <a:r>
              <a:rPr lang="cs-CZ" sz="2900" dirty="0"/>
              <a:t> </a:t>
            </a:r>
            <a:r>
              <a:rPr lang="cs-CZ" sz="2900" b="1" dirty="0" err="1"/>
              <a:t>properties</a:t>
            </a:r>
            <a:r>
              <a:rPr lang="cs-CZ" sz="2900" dirty="0"/>
              <a:t>; </a:t>
            </a:r>
            <a:r>
              <a:rPr lang="cs-CZ" sz="2900" dirty="0" err="1"/>
              <a:t>thus</a:t>
            </a:r>
            <a:r>
              <a:rPr lang="cs-CZ" sz="2900" dirty="0"/>
              <a:t> ‚to </a:t>
            </a:r>
            <a:r>
              <a:rPr lang="cs-CZ" sz="2900" dirty="0" err="1"/>
              <a:t>be</a:t>
            </a:r>
            <a:r>
              <a:rPr lang="cs-CZ" sz="2900" dirty="0"/>
              <a:t> </a:t>
            </a:r>
            <a:r>
              <a:rPr lang="cs-CZ" sz="2900" dirty="0">
                <a:sym typeface="Symbol"/>
              </a:rPr>
              <a:t> </a:t>
            </a:r>
            <a:r>
              <a:rPr lang="cs-CZ" sz="2900" dirty="0" err="1">
                <a:sym typeface="Symbol"/>
              </a:rPr>
              <a:t>is</a:t>
            </a:r>
            <a:r>
              <a:rPr lang="cs-CZ" sz="2900" dirty="0">
                <a:sym typeface="Symbol"/>
              </a:rPr>
              <a:t> a </a:t>
            </a:r>
            <a:r>
              <a:rPr lang="cs-CZ" sz="2900" dirty="0" err="1">
                <a:sym typeface="Symbol"/>
              </a:rPr>
              <a:t>property</a:t>
            </a:r>
            <a:r>
              <a:rPr lang="cs-CZ" sz="2900" dirty="0">
                <a:sym typeface="Symbol"/>
              </a:rPr>
              <a:t> </a:t>
            </a:r>
            <a:r>
              <a:rPr lang="cs-CZ" sz="2900" dirty="0" err="1">
                <a:sym typeface="Symbol"/>
              </a:rPr>
              <a:t>of</a:t>
            </a:r>
            <a:r>
              <a:rPr lang="cs-CZ" sz="2900" dirty="0">
                <a:sym typeface="Symbol"/>
              </a:rPr>
              <a:t> ‘ </a:t>
            </a:r>
            <a:r>
              <a:rPr lang="cs-CZ" sz="2900" dirty="0" err="1">
                <a:sym typeface="Symbol"/>
              </a:rPr>
              <a:t>is</a:t>
            </a:r>
            <a:r>
              <a:rPr lang="cs-CZ" sz="2900" dirty="0">
                <a:sym typeface="Symbol"/>
              </a:rPr>
              <a:t> just </a:t>
            </a:r>
            <a:r>
              <a:rPr lang="cs-CZ" sz="2900" dirty="0" err="1">
                <a:sym typeface="Symbol"/>
              </a:rPr>
              <a:t>another</a:t>
            </a:r>
            <a:r>
              <a:rPr lang="cs-CZ" sz="2900" dirty="0">
                <a:sym typeface="Symbol"/>
              </a:rPr>
              <a:t> </a:t>
            </a:r>
            <a:r>
              <a:rPr lang="cs-CZ" sz="2900" dirty="0" err="1">
                <a:sym typeface="Symbol"/>
              </a:rPr>
              <a:t>way</a:t>
            </a:r>
            <a:r>
              <a:rPr lang="cs-CZ" sz="2900" dirty="0">
                <a:sym typeface="Symbol"/>
              </a:rPr>
              <a:t> </a:t>
            </a:r>
            <a:r>
              <a:rPr lang="cs-CZ" sz="2900" dirty="0" err="1">
                <a:sym typeface="Symbol"/>
              </a:rPr>
              <a:t>of</a:t>
            </a:r>
            <a:r>
              <a:rPr lang="cs-CZ" sz="2900" dirty="0">
                <a:sym typeface="Symbol"/>
              </a:rPr>
              <a:t> </a:t>
            </a:r>
            <a:r>
              <a:rPr lang="cs-CZ" sz="2900" dirty="0" err="1">
                <a:sym typeface="Symbol"/>
              </a:rPr>
              <a:t>saying</a:t>
            </a:r>
            <a:r>
              <a:rPr lang="cs-CZ" sz="2900" dirty="0">
                <a:sym typeface="Symbol"/>
              </a:rPr>
              <a:t>: ‚ </a:t>
            </a:r>
            <a:r>
              <a:rPr lang="cs-CZ" sz="2900" dirty="0" err="1">
                <a:sym typeface="Symbol"/>
              </a:rPr>
              <a:t>falls</a:t>
            </a:r>
            <a:r>
              <a:rPr lang="cs-CZ" sz="2900" dirty="0">
                <a:sym typeface="Symbol"/>
              </a:rPr>
              <a:t> </a:t>
            </a:r>
            <a:r>
              <a:rPr lang="cs-CZ" sz="2900" dirty="0" err="1">
                <a:sym typeface="Symbol"/>
              </a:rPr>
              <a:t>under</a:t>
            </a:r>
            <a:r>
              <a:rPr lang="cs-CZ" sz="2900" dirty="0">
                <a:sym typeface="Symbol"/>
              </a:rPr>
              <a:t> </a:t>
            </a:r>
            <a:r>
              <a:rPr lang="cs-CZ" sz="2900" dirty="0" err="1">
                <a:sym typeface="Symbol"/>
              </a:rPr>
              <a:t>the</a:t>
            </a:r>
            <a:r>
              <a:rPr lang="cs-CZ" sz="2900" dirty="0">
                <a:sym typeface="Symbol"/>
              </a:rPr>
              <a:t> </a:t>
            </a:r>
            <a:r>
              <a:rPr lang="cs-CZ" sz="2900" dirty="0" err="1">
                <a:sym typeface="Symbol"/>
              </a:rPr>
              <a:t>concept</a:t>
            </a:r>
            <a:r>
              <a:rPr lang="cs-CZ" sz="2900" dirty="0">
                <a:sym typeface="Symbol"/>
              </a:rPr>
              <a:t> </a:t>
            </a:r>
            <a:r>
              <a:rPr lang="cs-CZ" sz="2900" dirty="0" err="1">
                <a:sym typeface="Symbol"/>
              </a:rPr>
              <a:t>of</a:t>
            </a:r>
            <a:r>
              <a:rPr lang="cs-CZ" sz="2900" dirty="0">
                <a:sym typeface="Symbol"/>
              </a:rPr>
              <a:t> a ‘.“</a:t>
            </a:r>
          </a:p>
          <a:p>
            <a:pPr marL="0" indent="0">
              <a:buNone/>
            </a:pPr>
            <a:r>
              <a:rPr lang="cs-CZ" sz="2200" dirty="0" err="1">
                <a:sym typeface="Symbol"/>
              </a:rPr>
              <a:t>Concept</a:t>
            </a:r>
            <a:r>
              <a:rPr lang="cs-CZ" sz="2200" dirty="0">
                <a:sym typeface="Symbol"/>
              </a:rPr>
              <a:t> and </a:t>
            </a:r>
            <a:r>
              <a:rPr lang="cs-CZ" sz="2200" dirty="0" err="1" smtClean="0">
                <a:sym typeface="Symbol"/>
              </a:rPr>
              <a:t>Object</a:t>
            </a:r>
            <a:endParaRPr lang="cs-CZ" sz="2200" dirty="0" smtClean="0">
              <a:sym typeface="Symbol"/>
            </a:endParaRPr>
          </a:p>
          <a:p>
            <a:pPr marL="0" indent="0">
              <a:buNone/>
            </a:pPr>
            <a:endParaRPr lang="cs-CZ" sz="2200" dirty="0" smtClean="0">
              <a:sym typeface="Symbol"/>
            </a:endParaRPr>
          </a:p>
          <a:p>
            <a:pPr marL="0" indent="0">
              <a:buNone/>
            </a:pPr>
            <a:r>
              <a:rPr lang="en-GB" sz="2900" dirty="0"/>
              <a:t>“The peculiarity of functional signs, which we here called ‘</a:t>
            </a:r>
            <a:r>
              <a:rPr lang="en-GB" sz="2900" dirty="0" err="1"/>
              <a:t>unsaturatedness</a:t>
            </a:r>
            <a:r>
              <a:rPr lang="en-GB" sz="2900" dirty="0"/>
              <a:t>’, naturally has something answering to it in the functions themselves. They too may be called ‘</a:t>
            </a:r>
            <a:r>
              <a:rPr lang="en-GB" sz="2900" b="1" dirty="0"/>
              <a:t>unsaturated</a:t>
            </a:r>
            <a:r>
              <a:rPr lang="en-GB" sz="2900" dirty="0"/>
              <a:t>’, and in this way we mark them out as fundamentally different from numbers. Of course this is no definition; but likewise none is here possible. I must confine myself to hinting at what I have in mind by means of a metaphorical expression, and here I rely on my reader's agreeing to meet me half way.” </a:t>
            </a:r>
            <a:endParaRPr lang="cs-CZ" sz="2900" dirty="0"/>
          </a:p>
          <a:p>
            <a:pPr marL="0" indent="0">
              <a:buNone/>
            </a:pPr>
            <a:r>
              <a:rPr lang="en-GB" sz="2200" dirty="0"/>
              <a:t>What is a function?</a:t>
            </a:r>
            <a:endParaRPr lang="cs-CZ" sz="2200" dirty="0"/>
          </a:p>
          <a:p>
            <a:pPr marL="0" indent="0">
              <a:buNone/>
            </a:pPr>
            <a:endParaRPr lang="cs-CZ" sz="1600" dirty="0"/>
          </a:p>
          <a:p>
            <a:pPr marL="0" indent="0">
              <a:buNone/>
            </a:pPr>
            <a:r>
              <a:rPr lang="en-GB" sz="2900" dirty="0"/>
              <a:t>“Criterion, then, takes place according to a law, and different laws of this sort can be thought of. In that case, the expression ‚y is a function of x‘ has no sense, unless it is completed by mentioning the law of correlation. (…) [T]he law (…) is really the main thing. (…) </a:t>
            </a:r>
            <a:r>
              <a:rPr lang="en-GB" sz="2900" b="1" dirty="0"/>
              <a:t>Distinctions between laws of correlation will go along with distinctions between functions</a:t>
            </a:r>
            <a:r>
              <a:rPr lang="en-GB" sz="2900" dirty="0"/>
              <a:t>; and these cannot any longer be regarded as quantitative.“</a:t>
            </a:r>
            <a:r>
              <a:rPr lang="en-GB" sz="2400" dirty="0"/>
              <a:t> </a:t>
            </a:r>
            <a:endParaRPr lang="cs-CZ" sz="2400" dirty="0" smtClean="0"/>
          </a:p>
          <a:p>
            <a:pPr marL="0" indent="0">
              <a:buNone/>
            </a:pPr>
            <a:r>
              <a:rPr lang="en-GB" sz="2200" dirty="0" smtClean="0"/>
              <a:t>What is a Function? </a:t>
            </a:r>
            <a:endParaRPr lang="cs-CZ" sz="2200" dirty="0" smtClean="0"/>
          </a:p>
          <a:p>
            <a:pPr marL="0" indent="0">
              <a:buNone/>
            </a:pPr>
            <a:endParaRPr lang="cs-CZ" sz="2200" dirty="0"/>
          </a:p>
          <a:p>
            <a:pPr marL="0" lvl="0" indent="0">
              <a:buNone/>
            </a:pPr>
            <a:endParaRPr lang="cs-CZ" dirty="0" smtClean="0"/>
          </a:p>
          <a:p>
            <a:endParaRPr lang="cs-CZ" dirty="0"/>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AD2D0F1-144A-47CA-A188-8C605C6B9324}" type="slidenum">
              <a:rPr lang="cs-CZ" smtClean="0"/>
              <a:t>9</a:t>
            </a:fld>
            <a:endParaRPr lang="cs-CZ"/>
          </a:p>
        </p:txBody>
      </p:sp>
    </p:spTree>
    <p:extLst>
      <p:ext uri="{BB962C8B-B14F-4D97-AF65-F5344CB8AC3E}">
        <p14:creationId xmlns:p14="http://schemas.microsoft.com/office/powerpoint/2010/main" val="1682659872"/>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30588</TotalTime>
  <Words>2602</Words>
  <Application>Microsoft Office PowerPoint</Application>
  <PresentationFormat>Předvádění na obrazovce (4:3)</PresentationFormat>
  <Paragraphs>137</Paragraphs>
  <Slides>20</Slides>
  <Notes>0</Notes>
  <HiddenSlides>0</HiddenSlides>
  <MMClips>0</MMClips>
  <ScaleCrop>false</ScaleCrop>
  <HeadingPairs>
    <vt:vector size="4" baseType="variant">
      <vt:variant>
        <vt:lpstr>Motiv</vt:lpstr>
      </vt:variant>
      <vt:variant>
        <vt:i4>1</vt:i4>
      </vt:variant>
      <vt:variant>
        <vt:lpstr>Nadpisy snímků</vt:lpstr>
      </vt:variant>
      <vt:variant>
        <vt:i4>20</vt:i4>
      </vt:variant>
    </vt:vector>
  </HeadingPairs>
  <TitlesOfParts>
    <vt:vector size="21" baseType="lpstr">
      <vt:lpstr>Motiv systému Office</vt:lpstr>
      <vt:lpstr>Frege’s attitude towards sets</vt:lpstr>
      <vt:lpstr>Georg Cantor</vt:lpstr>
      <vt:lpstr>Prezentace aplikace PowerPoint</vt:lpstr>
      <vt:lpstr>Prezentace aplikace PowerPoint</vt:lpstr>
      <vt:lpstr>Aristotelian syllogistic</vt:lpstr>
      <vt:lpstr>Prezentace aplikace PowerPoint</vt:lpstr>
      <vt:lpstr>Prezentace aplikace PowerPoint</vt:lpstr>
      <vt:lpstr>Prezentace aplikace PowerPoint</vt:lpstr>
      <vt:lpstr>Gottlob Frege</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George Boole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Množiny v logice</dc:title>
  <dc:creator>Uživatel systému Windows</dc:creator>
  <cp:lastModifiedBy>Uživatel systému Windows</cp:lastModifiedBy>
  <cp:revision>221</cp:revision>
  <dcterms:created xsi:type="dcterms:W3CDTF">2018-08-09T14:49:33Z</dcterms:created>
  <dcterms:modified xsi:type="dcterms:W3CDTF">2019-08-11T20:13:10Z</dcterms:modified>
</cp:coreProperties>
</file>